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7"/>
  </p:notesMasterIdLst>
  <p:sldIdLst>
    <p:sldId id="256" r:id="rId2"/>
    <p:sldId id="258" r:id="rId3"/>
    <p:sldId id="259" r:id="rId4"/>
    <p:sldId id="260" r:id="rId5"/>
    <p:sldId id="305" r:id="rId6"/>
    <p:sldId id="263" r:id="rId7"/>
    <p:sldId id="306" r:id="rId8"/>
    <p:sldId id="315" r:id="rId9"/>
    <p:sldId id="316" r:id="rId10"/>
    <p:sldId id="309" r:id="rId11"/>
    <p:sldId id="317" r:id="rId12"/>
    <p:sldId id="318" r:id="rId13"/>
    <p:sldId id="319" r:id="rId14"/>
    <p:sldId id="320" r:id="rId15"/>
    <p:sldId id="321" r:id="rId16"/>
    <p:sldId id="324" r:id="rId17"/>
    <p:sldId id="325" r:id="rId18"/>
    <p:sldId id="326" r:id="rId19"/>
    <p:sldId id="327" r:id="rId20"/>
    <p:sldId id="328" r:id="rId21"/>
    <p:sldId id="322" r:id="rId22"/>
    <p:sldId id="329" r:id="rId23"/>
    <p:sldId id="323" r:id="rId24"/>
    <p:sldId id="330" r:id="rId25"/>
    <p:sldId id="331" r:id="rId26"/>
    <p:sldId id="332" r:id="rId27"/>
    <p:sldId id="333" r:id="rId28"/>
    <p:sldId id="334" r:id="rId29"/>
    <p:sldId id="336" r:id="rId30"/>
    <p:sldId id="335" r:id="rId31"/>
    <p:sldId id="337" r:id="rId32"/>
    <p:sldId id="338" r:id="rId33"/>
    <p:sldId id="340" r:id="rId34"/>
    <p:sldId id="341" r:id="rId35"/>
    <p:sldId id="284" r:id="rId36"/>
  </p:sldIdLst>
  <p:sldSz cx="9144000" cy="5143500" type="screen16x9"/>
  <p:notesSz cx="6858000" cy="9144000"/>
  <p:embeddedFontLst>
    <p:embeddedFont>
      <p:font typeface="Bebas Neue" panose="020B0606020202050201" pitchFamily="34" charset="77"/>
      <p:regular r:id="rId38"/>
    </p:embeddedFont>
    <p:embeddedFont>
      <p:font typeface="Righteous" panose="02010506000000020000" pitchFamily="2"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9793FD-432A-4CDB-9C21-CED97C3258A6}">
  <a:tblStyle styleId="{0F9793FD-432A-4CDB-9C21-CED97C325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44"/>
  </p:normalViewPr>
  <p:slideViewPr>
    <p:cSldViewPr snapToGrid="0">
      <p:cViewPr>
        <p:scale>
          <a:sx n="137" d="100"/>
          <a:sy n="137" d="100"/>
        </p:scale>
        <p:origin x="92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dab296b8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dab296b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321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39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54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706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114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707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12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1385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754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edab296b8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edab296b8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309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925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917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8538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945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26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361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f58d6fef3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f58d6fef3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819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146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0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400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215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038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639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896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f58d6fef3e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f58d6fef3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f26c6b1b82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f26c6b1b8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311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59d9750f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59d9750f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34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26c6b1b8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f26c6b1b8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868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2779dbbd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2779dbb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90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36000">
              <a:schemeClr val="dk1"/>
            </a:gs>
            <a:gs pos="100000">
              <a:schemeClr val="dk2"/>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778500" y="833888"/>
            <a:ext cx="3650400" cy="2741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 name="Google Shape;10;p2"/>
          <p:cNvSpPr txBox="1">
            <a:spLocks noGrp="1"/>
          </p:cNvSpPr>
          <p:nvPr>
            <p:ph type="subTitle" idx="1"/>
          </p:nvPr>
        </p:nvSpPr>
        <p:spPr>
          <a:xfrm>
            <a:off x="4778500" y="3791788"/>
            <a:ext cx="28749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 name="Google Shape;11;p2"/>
          <p:cNvGrpSpPr/>
          <p:nvPr/>
        </p:nvGrpSpPr>
        <p:grpSpPr>
          <a:xfrm>
            <a:off x="7236475" y="0"/>
            <a:ext cx="1675550" cy="847850"/>
            <a:chOff x="7236475" y="0"/>
            <a:chExt cx="1675550" cy="847850"/>
          </a:xfrm>
        </p:grpSpPr>
        <p:sp>
          <p:nvSpPr>
            <p:cNvPr id="12" name="Google Shape;12;p2"/>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412313" y="563400"/>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412313" y="710600"/>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56288" y="563400"/>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556288" y="710600"/>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76"/>
        <p:cNvGrpSpPr/>
        <p:nvPr/>
      </p:nvGrpSpPr>
      <p:grpSpPr>
        <a:xfrm>
          <a:off x="0" y="0"/>
          <a:ext cx="0" cy="0"/>
          <a:chOff x="0" y="0"/>
          <a:chExt cx="0" cy="0"/>
        </a:xfrm>
      </p:grpSpPr>
      <p:sp>
        <p:nvSpPr>
          <p:cNvPr id="477" name="Google Shape;477;p31"/>
          <p:cNvSpPr txBox="1">
            <a:spLocks noGrp="1"/>
          </p:cNvSpPr>
          <p:nvPr>
            <p:ph type="title"/>
          </p:nvPr>
        </p:nvSpPr>
        <p:spPr>
          <a:xfrm>
            <a:off x="2646100" y="357200"/>
            <a:ext cx="5782800" cy="118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8" name="Google Shape;478;p31"/>
          <p:cNvSpPr txBox="1">
            <a:spLocks noGrp="1"/>
          </p:cNvSpPr>
          <p:nvPr>
            <p:ph type="subTitle" idx="1"/>
          </p:nvPr>
        </p:nvSpPr>
        <p:spPr>
          <a:xfrm>
            <a:off x="4572000" y="1706450"/>
            <a:ext cx="3856800" cy="440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2"/>
              </a:buClr>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9" name="Google Shape;479;p31"/>
          <p:cNvSpPr txBox="1"/>
          <p:nvPr/>
        </p:nvSpPr>
        <p:spPr>
          <a:xfrm>
            <a:off x="3087400" y="3896300"/>
            <a:ext cx="5341500" cy="4035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1100"/>
              <a:buFont typeface="Arial"/>
              <a:buNone/>
            </a:pPr>
            <a:r>
              <a:rPr lang="en" sz="1200">
                <a:solidFill>
                  <a:schemeClr val="lt2"/>
                </a:solidFill>
                <a:latin typeface="Spartan"/>
                <a:ea typeface="Spartan"/>
                <a:cs typeface="Spartan"/>
                <a:sym typeface="Spartan"/>
              </a:rPr>
              <a:t>CREDITS: This presentation template was created by </a:t>
            </a:r>
            <a:r>
              <a:rPr lang="en" sz="1200">
                <a:solidFill>
                  <a:schemeClr val="lt2"/>
                </a:solidFill>
                <a:uFill>
                  <a:noFill/>
                </a:uFill>
                <a:latin typeface="Spartan"/>
                <a:ea typeface="Spartan"/>
                <a:cs typeface="Spartan"/>
                <a:sym typeface="Spartan"/>
                <a:hlinkClick r:id="rId2">
                  <a:extLst>
                    <a:ext uri="{A12FA001-AC4F-418D-AE19-62706E023703}">
                      <ahyp:hlinkClr xmlns:ahyp="http://schemas.microsoft.com/office/drawing/2018/hyperlinkcolor" val="tx"/>
                    </a:ext>
                  </a:extLst>
                </a:hlinkClick>
              </a:rPr>
              <a:t>Slidesgo</a:t>
            </a:r>
            <a:r>
              <a:rPr lang="en" sz="1200">
                <a:solidFill>
                  <a:schemeClr val="lt2"/>
                </a:solidFill>
                <a:latin typeface="Spartan"/>
                <a:ea typeface="Spartan"/>
                <a:cs typeface="Spartan"/>
                <a:sym typeface="Spartan"/>
              </a:rPr>
              <a:t>, including icons by </a:t>
            </a:r>
            <a:r>
              <a:rPr lang="en" sz="1200">
                <a:solidFill>
                  <a:schemeClr val="lt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rPr>
              <a:t>Flaticon</a:t>
            </a:r>
            <a:r>
              <a:rPr lang="en" sz="1200">
                <a:solidFill>
                  <a:schemeClr val="lt2"/>
                </a:solidFill>
                <a:latin typeface="Spartan"/>
                <a:ea typeface="Spartan"/>
                <a:cs typeface="Spartan"/>
                <a:sym typeface="Spartan"/>
              </a:rPr>
              <a:t> and infographics &amp; images by </a:t>
            </a:r>
            <a:r>
              <a:rPr lang="en" sz="1200">
                <a:solidFill>
                  <a:schemeClr val="lt2"/>
                </a:solidFill>
                <a:uFill>
                  <a:noFill/>
                </a:uFill>
                <a:latin typeface="Spartan"/>
                <a:ea typeface="Spartan"/>
                <a:cs typeface="Spartan"/>
                <a:sym typeface="Spartan"/>
                <a:hlinkClick r:id="rId4">
                  <a:extLst>
                    <a:ext uri="{A12FA001-AC4F-418D-AE19-62706E023703}">
                      <ahyp:hlinkClr xmlns:ahyp="http://schemas.microsoft.com/office/drawing/2018/hyperlinkcolor" val="tx"/>
                    </a:ext>
                  </a:extLst>
                </a:hlinkClick>
              </a:rPr>
              <a:t>Freepik</a:t>
            </a:r>
            <a:endParaRPr sz="1200">
              <a:solidFill>
                <a:schemeClr val="lt2"/>
              </a:solidFill>
              <a:latin typeface="Spartan"/>
              <a:ea typeface="Spartan"/>
              <a:cs typeface="Spartan"/>
              <a:sym typeface="Spartan"/>
            </a:endParaRPr>
          </a:p>
        </p:txBody>
      </p:sp>
      <p:sp>
        <p:nvSpPr>
          <p:cNvPr id="480" name="Google Shape;480;p31"/>
          <p:cNvSpPr txBox="1">
            <a:spLocks noGrp="1"/>
          </p:cNvSpPr>
          <p:nvPr>
            <p:ph type="subTitle" idx="2"/>
          </p:nvPr>
        </p:nvSpPr>
        <p:spPr>
          <a:xfrm>
            <a:off x="5524900" y="2319500"/>
            <a:ext cx="2904000" cy="68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1" name="Google Shape;481;p31"/>
          <p:cNvSpPr/>
          <p:nvPr/>
        </p:nvSpPr>
        <p:spPr>
          <a:xfrm rot="5400000" flipH="1">
            <a:off x="711463" y="1379988"/>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rot="5400000" flipH="1">
            <a:off x="715100" y="539000"/>
            <a:ext cx="837375"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rot="5400000" flipH="1">
            <a:off x="713088" y="536988"/>
            <a:ext cx="841400"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1"/>
          <p:cNvGrpSpPr/>
          <p:nvPr/>
        </p:nvGrpSpPr>
        <p:grpSpPr>
          <a:xfrm rot="5400000" flipH="1">
            <a:off x="1549225" y="1379600"/>
            <a:ext cx="844650" cy="838175"/>
            <a:chOff x="513200" y="2286375"/>
            <a:chExt cx="844650" cy="838175"/>
          </a:xfrm>
        </p:grpSpPr>
        <p:sp>
          <p:nvSpPr>
            <p:cNvPr id="485" name="Google Shape;485;p31"/>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31"/>
          <p:cNvSpPr/>
          <p:nvPr/>
        </p:nvSpPr>
        <p:spPr>
          <a:xfrm rot="5400000" flipH="1">
            <a:off x="1552863" y="538613"/>
            <a:ext cx="837375"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flipH="1">
            <a:off x="715100"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4">
    <p:bg>
      <p:bgPr>
        <a:gradFill>
          <a:gsLst>
            <a:gs pos="0">
              <a:schemeClr val="dk1"/>
            </a:gs>
            <a:gs pos="36000">
              <a:schemeClr val="dk1"/>
            </a:gs>
            <a:gs pos="100000">
              <a:schemeClr val="dk2"/>
            </a:gs>
          </a:gsLst>
          <a:lin ang="8099331" scaled="0"/>
        </a:grad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1"/>
            </a:gs>
            <a:gs pos="36000">
              <a:schemeClr val="dk1"/>
            </a:gs>
            <a:gs pos="100000">
              <a:schemeClr val="dk2"/>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715100" y="2087125"/>
            <a:ext cx="3347400" cy="1488300"/>
          </a:xfrm>
          <a:prstGeom prst="rect">
            <a:avLst/>
          </a:prstGeom>
        </p:spPr>
        <p:txBody>
          <a:bodyPr spcFirstLastPara="1" wrap="square" lIns="91425" tIns="91425" rIns="91425" bIns="91425" anchor="t" anchorCtr="0">
            <a:noAutofit/>
          </a:bodyPr>
          <a:lstStyle>
            <a:lvl1pPr lvl="0" algn="l">
              <a:spcBef>
                <a:spcPts val="0"/>
              </a:spcBef>
              <a:spcAft>
                <a:spcPts val="0"/>
              </a:spcAft>
              <a:buSzPts val="48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ubTitle" idx="1"/>
          </p:nvPr>
        </p:nvSpPr>
        <p:spPr>
          <a:xfrm>
            <a:off x="715100" y="3791800"/>
            <a:ext cx="3347400" cy="6687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solidFill>
                  <a:schemeClr val="accent2"/>
                </a:solidFill>
                <a:latin typeface="Spartan"/>
                <a:ea typeface="Spartan"/>
                <a:cs typeface="Spartan"/>
                <a:sym typeface="Spartan"/>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a:spLocks noGrp="1"/>
          </p:cNvSpPr>
          <p:nvPr>
            <p:ph type="title" idx="2" hasCustomPrompt="1"/>
          </p:nvPr>
        </p:nvSpPr>
        <p:spPr>
          <a:xfrm>
            <a:off x="715100" y="535000"/>
            <a:ext cx="6576000" cy="151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80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3"/>
          <p:cNvSpPr txBox="1">
            <a:spLocks noGrp="1"/>
          </p:cNvSpPr>
          <p:nvPr>
            <p:ph type="subTitle" idx="1"/>
          </p:nvPr>
        </p:nvSpPr>
        <p:spPr>
          <a:xfrm>
            <a:off x="720000" y="16226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1" name="Google Shape;131;p13"/>
          <p:cNvSpPr txBox="1">
            <a:spLocks noGrp="1"/>
          </p:cNvSpPr>
          <p:nvPr>
            <p:ph type="subTitle" idx="2"/>
          </p:nvPr>
        </p:nvSpPr>
        <p:spPr>
          <a:xfrm>
            <a:off x="716600" y="1989652"/>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2" name="Google Shape;132;p13"/>
          <p:cNvSpPr txBox="1">
            <a:spLocks noGrp="1"/>
          </p:cNvSpPr>
          <p:nvPr>
            <p:ph type="title" idx="3" hasCustomPrompt="1"/>
          </p:nvPr>
        </p:nvSpPr>
        <p:spPr>
          <a:xfrm>
            <a:off x="3497321"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3"/>
          <p:cNvSpPr txBox="1">
            <a:spLocks noGrp="1"/>
          </p:cNvSpPr>
          <p:nvPr>
            <p:ph type="title" idx="4" hasCustomPrompt="1"/>
          </p:nvPr>
        </p:nvSpPr>
        <p:spPr>
          <a:xfrm>
            <a:off x="3497321"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4" name="Google Shape;134;p13"/>
          <p:cNvSpPr txBox="1">
            <a:spLocks noGrp="1"/>
          </p:cNvSpPr>
          <p:nvPr>
            <p:ph type="title" idx="5" hasCustomPrompt="1"/>
          </p:nvPr>
        </p:nvSpPr>
        <p:spPr>
          <a:xfrm>
            <a:off x="4689896" y="29205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5" name="Google Shape;135;p13"/>
          <p:cNvSpPr txBox="1">
            <a:spLocks noGrp="1"/>
          </p:cNvSpPr>
          <p:nvPr>
            <p:ph type="title" idx="6" hasCustomPrompt="1"/>
          </p:nvPr>
        </p:nvSpPr>
        <p:spPr>
          <a:xfrm>
            <a:off x="4689896" y="1622650"/>
            <a:ext cx="944700" cy="95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6" name="Google Shape;136;p13"/>
          <p:cNvSpPr txBox="1">
            <a:spLocks noGrp="1"/>
          </p:cNvSpPr>
          <p:nvPr>
            <p:ph type="subTitle" idx="7"/>
          </p:nvPr>
        </p:nvSpPr>
        <p:spPr>
          <a:xfrm>
            <a:off x="720000" y="2920550"/>
            <a:ext cx="2574300" cy="369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algn="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7" name="Google Shape;137;p13"/>
          <p:cNvSpPr txBox="1">
            <a:spLocks noGrp="1"/>
          </p:cNvSpPr>
          <p:nvPr>
            <p:ph type="subTitle" idx="8"/>
          </p:nvPr>
        </p:nvSpPr>
        <p:spPr>
          <a:xfrm>
            <a:off x="713175" y="3287953"/>
            <a:ext cx="2574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accent2"/>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8" name="Google Shape;138;p13"/>
          <p:cNvSpPr txBox="1">
            <a:spLocks noGrp="1"/>
          </p:cNvSpPr>
          <p:nvPr>
            <p:ph type="subTitle" idx="9"/>
          </p:nvPr>
        </p:nvSpPr>
        <p:spPr>
          <a:xfrm>
            <a:off x="5856625" y="1622650"/>
            <a:ext cx="2574300" cy="3669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39" name="Google Shape;139;p13"/>
          <p:cNvSpPr txBox="1">
            <a:spLocks noGrp="1"/>
          </p:cNvSpPr>
          <p:nvPr>
            <p:ph type="subTitle" idx="13"/>
          </p:nvPr>
        </p:nvSpPr>
        <p:spPr>
          <a:xfrm>
            <a:off x="5849804" y="1989652"/>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14"/>
          </p:nvPr>
        </p:nvSpPr>
        <p:spPr>
          <a:xfrm>
            <a:off x="5863500" y="2920550"/>
            <a:ext cx="2574300" cy="3696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Righteous"/>
              <a:buNone/>
              <a:defRPr sz="2000">
                <a:latin typeface="Righteous"/>
                <a:ea typeface="Righteous"/>
                <a:cs typeface="Righteous"/>
                <a:sym typeface="Righteous"/>
              </a:defRPr>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41" name="Google Shape;141;p13"/>
          <p:cNvSpPr txBox="1">
            <a:spLocks noGrp="1"/>
          </p:cNvSpPr>
          <p:nvPr>
            <p:ph type="subTitle" idx="15"/>
          </p:nvPr>
        </p:nvSpPr>
        <p:spPr>
          <a:xfrm>
            <a:off x="5856675" y="3287953"/>
            <a:ext cx="2574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42" name="Google Shape;142;p13"/>
          <p:cNvGrpSpPr/>
          <p:nvPr/>
        </p:nvGrpSpPr>
        <p:grpSpPr>
          <a:xfrm>
            <a:off x="7455325" y="310599"/>
            <a:ext cx="2337900" cy="560387"/>
            <a:chOff x="6135125" y="2934550"/>
            <a:chExt cx="2337900" cy="701975"/>
          </a:xfrm>
        </p:grpSpPr>
        <p:sp>
          <p:nvSpPr>
            <p:cNvPr id="143" name="Google Shape;143;p13"/>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13"/>
          <p:cNvGrpSpPr/>
          <p:nvPr/>
        </p:nvGrpSpPr>
        <p:grpSpPr>
          <a:xfrm>
            <a:off x="713238" y="4305325"/>
            <a:ext cx="844650" cy="838175"/>
            <a:chOff x="513200" y="2286375"/>
            <a:chExt cx="844650" cy="838175"/>
          </a:xfrm>
        </p:grpSpPr>
        <p:sp>
          <p:nvSpPr>
            <p:cNvPr id="150" name="Google Shape;150;p1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3"/>
          <p:cNvSpPr/>
          <p:nvPr/>
        </p:nvSpPr>
        <p:spPr>
          <a:xfrm>
            <a:off x="1550562" y="4305325"/>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124613" y="-2000"/>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757688" y="889675"/>
            <a:ext cx="201100" cy="204325"/>
            <a:chOff x="3375338" y="419625"/>
            <a:chExt cx="201100" cy="204325"/>
          </a:xfrm>
        </p:grpSpPr>
        <p:sp>
          <p:nvSpPr>
            <p:cNvPr id="161" name="Google Shape;161;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2116338" y="4506338"/>
            <a:ext cx="201100" cy="204325"/>
            <a:chOff x="3375338" y="419625"/>
            <a:chExt cx="201100" cy="204325"/>
          </a:xfrm>
        </p:grpSpPr>
        <p:sp>
          <p:nvSpPr>
            <p:cNvPr id="166" name="Google Shape;166;p13"/>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177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1388175" y="885525"/>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72" name="Google Shape;172;p14"/>
          <p:cNvSpPr txBox="1">
            <a:spLocks noGrp="1"/>
          </p:cNvSpPr>
          <p:nvPr>
            <p:ph type="subTitle" idx="1"/>
          </p:nvPr>
        </p:nvSpPr>
        <p:spPr>
          <a:xfrm>
            <a:off x="1795350" y="3414825"/>
            <a:ext cx="5553300" cy="615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14"/>
          <p:cNvSpPr/>
          <p:nvPr/>
        </p:nvSpPr>
        <p:spPr>
          <a:xfrm rot="10800000">
            <a:off x="8034192" y="216375"/>
            <a:ext cx="834175" cy="834975"/>
          </a:xfrm>
          <a:custGeom>
            <a:avLst/>
            <a:gdLst/>
            <a:ahLst/>
            <a:cxnLst/>
            <a:rect l="l" t="t" r="r" b="b"/>
            <a:pathLst>
              <a:path w="33367" h="33399" extrusionOk="0">
                <a:moveTo>
                  <a:pt x="0" y="1"/>
                </a:moveTo>
                <a:lnTo>
                  <a:pt x="33366" y="33399"/>
                </a:lnTo>
                <a:lnTo>
                  <a:pt x="333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4"/>
          <p:cNvGrpSpPr/>
          <p:nvPr/>
        </p:nvGrpSpPr>
        <p:grpSpPr>
          <a:xfrm rot="10800000">
            <a:off x="7755892" y="1088325"/>
            <a:ext cx="201100" cy="204325"/>
            <a:chOff x="3375338" y="419625"/>
            <a:chExt cx="201100" cy="204325"/>
          </a:xfrm>
        </p:grpSpPr>
        <p:sp>
          <p:nvSpPr>
            <p:cNvPr id="175" name="Google Shape;175;p14"/>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a:off x="-1622800" y="4375124"/>
            <a:ext cx="2337900" cy="560387"/>
            <a:chOff x="6135125" y="2934550"/>
            <a:chExt cx="2337900" cy="701975"/>
          </a:xfrm>
        </p:grpSpPr>
        <p:sp>
          <p:nvSpPr>
            <p:cNvPr id="180" name="Google Shape;180;p14"/>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310" y="742437"/>
            <a:ext cx="740240" cy="740947"/>
          </a:xfrm>
          <a:custGeom>
            <a:avLst/>
            <a:gdLst/>
            <a:ahLst/>
            <a:cxnLst/>
            <a:rect l="l" t="t" r="r" b="b"/>
            <a:pathLst>
              <a:path w="33495" h="33527" extrusionOk="0">
                <a:moveTo>
                  <a:pt x="0" y="0"/>
                </a:moveTo>
                <a:lnTo>
                  <a:pt x="0" y="33527"/>
                </a:lnTo>
                <a:lnTo>
                  <a:pt x="33495" y="33527"/>
                </a:lnTo>
                <a:lnTo>
                  <a:pt x="334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160303" y="876128"/>
            <a:ext cx="130147" cy="130147"/>
          </a:xfrm>
          <a:custGeom>
            <a:avLst/>
            <a:gdLst/>
            <a:ahLst/>
            <a:cxnLst/>
            <a:rect l="l" t="t" r="r" b="b"/>
            <a:pathLst>
              <a:path w="5889" h="5889" extrusionOk="0">
                <a:moveTo>
                  <a:pt x="2929" y="0"/>
                </a:moveTo>
                <a:cubicBezTo>
                  <a:pt x="1320" y="0"/>
                  <a:pt x="1" y="1319"/>
                  <a:pt x="1" y="2928"/>
                </a:cubicBezTo>
                <a:cubicBezTo>
                  <a:pt x="1" y="4537"/>
                  <a:pt x="1320" y="5888"/>
                  <a:pt x="2929" y="5888"/>
                </a:cubicBezTo>
                <a:cubicBezTo>
                  <a:pt x="4698" y="5888"/>
                  <a:pt x="5889" y="4537"/>
                  <a:pt x="5889" y="2928"/>
                </a:cubicBezTo>
                <a:cubicBezTo>
                  <a:pt x="5889" y="1319"/>
                  <a:pt x="4698" y="0"/>
                  <a:pt x="2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160303" y="1219581"/>
            <a:ext cx="130147" cy="130147"/>
          </a:xfrm>
          <a:custGeom>
            <a:avLst/>
            <a:gdLst/>
            <a:ahLst/>
            <a:cxnLst/>
            <a:rect l="l" t="t" r="r" b="b"/>
            <a:pathLst>
              <a:path w="5889" h="5889" extrusionOk="0">
                <a:moveTo>
                  <a:pt x="2929" y="1"/>
                </a:moveTo>
                <a:cubicBezTo>
                  <a:pt x="1320" y="1"/>
                  <a:pt x="1" y="1352"/>
                  <a:pt x="1" y="2961"/>
                </a:cubicBezTo>
                <a:cubicBezTo>
                  <a:pt x="1" y="4570"/>
                  <a:pt x="1320" y="5889"/>
                  <a:pt x="2929" y="5889"/>
                </a:cubicBezTo>
                <a:cubicBezTo>
                  <a:pt x="4698" y="5889"/>
                  <a:pt x="5889" y="4570"/>
                  <a:pt x="5889" y="2961"/>
                </a:cubicBezTo>
                <a:cubicBezTo>
                  <a:pt x="5889" y="1352"/>
                  <a:pt x="4698" y="1"/>
                  <a:pt x="29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495251" y="876128"/>
            <a:ext cx="132998" cy="130147"/>
          </a:xfrm>
          <a:custGeom>
            <a:avLst/>
            <a:gdLst/>
            <a:ahLst/>
            <a:cxnLst/>
            <a:rect l="l" t="t" r="r" b="b"/>
            <a:pathLst>
              <a:path w="6018" h="5889" extrusionOk="0">
                <a:moveTo>
                  <a:pt x="2928" y="0"/>
                </a:moveTo>
                <a:cubicBezTo>
                  <a:pt x="1319" y="0"/>
                  <a:pt x="0" y="1319"/>
                  <a:pt x="0" y="2928"/>
                </a:cubicBezTo>
                <a:cubicBezTo>
                  <a:pt x="0" y="4537"/>
                  <a:pt x="1319" y="5888"/>
                  <a:pt x="2928" y="5888"/>
                </a:cubicBezTo>
                <a:cubicBezTo>
                  <a:pt x="4666" y="5888"/>
                  <a:pt x="6017" y="4537"/>
                  <a:pt x="6017" y="2928"/>
                </a:cubicBezTo>
                <a:cubicBezTo>
                  <a:pt x="6017" y="1319"/>
                  <a:pt x="4666"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495251" y="1219581"/>
            <a:ext cx="132998" cy="130147"/>
          </a:xfrm>
          <a:custGeom>
            <a:avLst/>
            <a:gdLst/>
            <a:ahLst/>
            <a:cxnLst/>
            <a:rect l="l" t="t" r="r" b="b"/>
            <a:pathLst>
              <a:path w="6018" h="5889" extrusionOk="0">
                <a:moveTo>
                  <a:pt x="2928" y="1"/>
                </a:moveTo>
                <a:cubicBezTo>
                  <a:pt x="1319" y="1"/>
                  <a:pt x="0" y="1352"/>
                  <a:pt x="0" y="2961"/>
                </a:cubicBezTo>
                <a:cubicBezTo>
                  <a:pt x="0" y="4570"/>
                  <a:pt x="1319" y="5889"/>
                  <a:pt x="2928" y="5889"/>
                </a:cubicBezTo>
                <a:cubicBezTo>
                  <a:pt x="4666" y="5889"/>
                  <a:pt x="6017" y="4570"/>
                  <a:pt x="6017" y="2961"/>
                </a:cubicBezTo>
                <a:cubicBezTo>
                  <a:pt x="6017" y="1352"/>
                  <a:pt x="4666"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1430" y="1437"/>
            <a:ext cx="743798" cy="740947"/>
          </a:xfrm>
          <a:custGeom>
            <a:avLst/>
            <a:gdLst/>
            <a:ahLst/>
            <a:cxnLst/>
            <a:rect l="l" t="t" r="r" b="b"/>
            <a:pathLst>
              <a:path w="33656" h="33527" extrusionOk="0">
                <a:moveTo>
                  <a:pt x="0" y="0"/>
                </a:moveTo>
                <a:lnTo>
                  <a:pt x="0" y="33527"/>
                </a:lnTo>
                <a:lnTo>
                  <a:pt x="33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1430" y="1499"/>
            <a:ext cx="743798" cy="740947"/>
          </a:xfrm>
          <a:custGeom>
            <a:avLst/>
            <a:gdLst/>
            <a:ahLst/>
            <a:cxnLst/>
            <a:rect l="l" t="t" r="r" b="b"/>
            <a:pathLst>
              <a:path w="33656" h="33527" extrusionOk="0">
                <a:moveTo>
                  <a:pt x="0" y="0"/>
                </a:moveTo>
                <a:lnTo>
                  <a:pt x="0" y="33527"/>
                </a:lnTo>
                <a:lnTo>
                  <a:pt x="336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5" name="Google Shape;195;p15"/>
          <p:cNvSpPr txBox="1">
            <a:spLocks noGrp="1"/>
          </p:cNvSpPr>
          <p:nvPr>
            <p:ph type="subTitle" idx="1"/>
          </p:nvPr>
        </p:nvSpPr>
        <p:spPr>
          <a:xfrm>
            <a:off x="1857575" y="1188100"/>
            <a:ext cx="5424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6" name="Google Shape;196;p15"/>
          <p:cNvSpPr/>
          <p:nvPr/>
        </p:nvSpPr>
        <p:spPr>
          <a:xfrm>
            <a:off x="512725" y="1235256"/>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08725" y="384206"/>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5"/>
          <p:cNvGrpSpPr/>
          <p:nvPr/>
        </p:nvGrpSpPr>
        <p:grpSpPr>
          <a:xfrm>
            <a:off x="8042700" y="3739224"/>
            <a:ext cx="2337900" cy="560387"/>
            <a:chOff x="6135125" y="2934550"/>
            <a:chExt cx="2337900" cy="701975"/>
          </a:xfrm>
        </p:grpSpPr>
        <p:sp>
          <p:nvSpPr>
            <p:cNvPr id="199" name="Google Shape;199;p15"/>
            <p:cNvSpPr/>
            <p:nvPr/>
          </p:nvSpPr>
          <p:spPr>
            <a:xfrm>
              <a:off x="6135125" y="29345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135125" y="30688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135125" y="320310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135125" y="333737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135125" y="3471650"/>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6135125" y="3605925"/>
              <a:ext cx="2337900" cy="3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216"/>
        <p:cNvGrpSpPr/>
        <p:nvPr/>
      </p:nvGrpSpPr>
      <p:grpSpPr>
        <a:xfrm>
          <a:off x="0" y="0"/>
          <a:ext cx="0" cy="0"/>
          <a:chOff x="0" y="0"/>
          <a:chExt cx="0" cy="0"/>
        </a:xfrm>
      </p:grpSpPr>
      <p:sp>
        <p:nvSpPr>
          <p:cNvPr id="217" name="Google Shape;217;p18"/>
          <p:cNvSpPr/>
          <p:nvPr/>
        </p:nvSpPr>
        <p:spPr>
          <a:xfrm flipH="1">
            <a:off x="8008900" y="446406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595600" y="4727631"/>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176525" y="3876581"/>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8"/>
          <p:cNvGrpSpPr/>
          <p:nvPr/>
        </p:nvGrpSpPr>
        <p:grpSpPr>
          <a:xfrm flipH="1">
            <a:off x="8180850" y="534999"/>
            <a:ext cx="2337900" cy="560387"/>
            <a:chOff x="6135125" y="2934550"/>
            <a:chExt cx="2337900" cy="701975"/>
          </a:xfrm>
        </p:grpSpPr>
        <p:sp>
          <p:nvSpPr>
            <p:cNvPr id="221" name="Google Shape;221;p18"/>
            <p:cNvSpPr/>
            <p:nvPr/>
          </p:nvSpPr>
          <p:spPr>
            <a:xfrm>
              <a:off x="6135125" y="29345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6135125" y="30688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6135125" y="320310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6135125" y="333737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6135125" y="3471650"/>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6135125" y="3605925"/>
              <a:ext cx="2337900" cy="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227;p18"/>
          <p:cNvGrpSpPr/>
          <p:nvPr/>
        </p:nvGrpSpPr>
        <p:grpSpPr>
          <a:xfrm rot="10800000">
            <a:off x="936073" y="0"/>
            <a:ext cx="844650" cy="838175"/>
            <a:chOff x="513200" y="2286375"/>
            <a:chExt cx="844650" cy="838175"/>
          </a:xfrm>
        </p:grpSpPr>
        <p:sp>
          <p:nvSpPr>
            <p:cNvPr id="228" name="Google Shape;228;p18"/>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8"/>
          <p:cNvSpPr/>
          <p:nvPr/>
        </p:nvSpPr>
        <p:spPr>
          <a:xfrm rot="10800000">
            <a:off x="98738" y="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18"/>
          <p:cNvGrpSpPr/>
          <p:nvPr/>
        </p:nvGrpSpPr>
        <p:grpSpPr>
          <a:xfrm rot="10800000">
            <a:off x="176523" y="432838"/>
            <a:ext cx="201100" cy="204325"/>
            <a:chOff x="3375338" y="419625"/>
            <a:chExt cx="201100" cy="204325"/>
          </a:xfrm>
        </p:grpSpPr>
        <p:sp>
          <p:nvSpPr>
            <p:cNvPr id="238" name="Google Shape;238;p18"/>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18"/>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1">
  <p:cSld name="CUSTOM_10">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720000" y="535000"/>
            <a:ext cx="77040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23"/>
          <p:cNvSpPr/>
          <p:nvPr/>
        </p:nvSpPr>
        <p:spPr>
          <a:xfrm rot="10800000">
            <a:off x="0" y="-12"/>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3"/>
          <p:cNvGrpSpPr/>
          <p:nvPr/>
        </p:nvGrpSpPr>
        <p:grpSpPr>
          <a:xfrm rot="10800000">
            <a:off x="0" y="837363"/>
            <a:ext cx="844650" cy="838175"/>
            <a:chOff x="513200" y="2286375"/>
            <a:chExt cx="844650" cy="838175"/>
          </a:xfrm>
        </p:grpSpPr>
        <p:sp>
          <p:nvSpPr>
            <p:cNvPr id="297" name="Google Shape;297;p23"/>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3"/>
          <p:cNvGrpSpPr/>
          <p:nvPr/>
        </p:nvGrpSpPr>
        <p:grpSpPr>
          <a:xfrm rot="10800000" flipH="1">
            <a:off x="8428888" y="1675540"/>
            <a:ext cx="2337900" cy="560387"/>
            <a:chOff x="6135125" y="2934550"/>
            <a:chExt cx="2337900" cy="701975"/>
          </a:xfrm>
        </p:grpSpPr>
        <p:sp>
          <p:nvSpPr>
            <p:cNvPr id="306" name="Google Shape;306;p23"/>
            <p:cNvSpPr/>
            <p:nvPr/>
          </p:nvSpPr>
          <p:spPr>
            <a:xfrm>
              <a:off x="6135125" y="29345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6135125" y="30688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6135125" y="320310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6135125" y="333737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6135125" y="3471650"/>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6135125" y="3605925"/>
              <a:ext cx="2337900" cy="3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3"/>
          <p:cNvSpPr/>
          <p:nvPr/>
        </p:nvSpPr>
        <p:spPr>
          <a:xfrm rot="10800000" flipH="1">
            <a:off x="304888" y="4192613"/>
            <a:ext cx="415100" cy="41587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36000">
              <a:schemeClr val="dk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35000"/>
            <a:ext cx="8520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3500"/>
              <a:buFont typeface="Righteous"/>
              <a:buNone/>
              <a:defRPr sz="3500" b="1">
                <a:solidFill>
                  <a:schemeClr val="accent2"/>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1pPr>
            <a:lvl2pPr marL="914400" lvl="1" indent="-317500">
              <a:lnSpc>
                <a:spcPct val="100000"/>
              </a:lnSpc>
              <a:spcBef>
                <a:spcPts val="0"/>
              </a:spcBef>
              <a:spcAft>
                <a:spcPts val="0"/>
              </a:spcAft>
              <a:buClr>
                <a:schemeClr val="accent1"/>
              </a:buClr>
              <a:buSzPts val="1400"/>
              <a:buFont typeface="Spartan"/>
              <a:buChar char="○"/>
              <a:defRPr>
                <a:solidFill>
                  <a:schemeClr val="accent3"/>
                </a:solidFill>
                <a:latin typeface="Spartan"/>
                <a:ea typeface="Spartan"/>
                <a:cs typeface="Spartan"/>
                <a:sym typeface="Spartan"/>
              </a:defRPr>
            </a:lvl2pPr>
            <a:lvl3pPr marL="1371600" lvl="2"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3pPr>
            <a:lvl4pPr marL="1828800" lvl="3"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4pPr>
            <a:lvl5pPr marL="2286000" lvl="4"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5pPr>
            <a:lvl6pPr marL="2743200" lvl="5"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6pPr>
            <a:lvl7pPr marL="3200400" lvl="6"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7pPr>
            <a:lvl8pPr marL="3657600" lvl="7"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8pPr>
            <a:lvl9pPr marL="4114800" lvl="8" indent="-317500">
              <a:lnSpc>
                <a:spcPct val="100000"/>
              </a:lnSpc>
              <a:spcBef>
                <a:spcPts val="0"/>
              </a:spcBef>
              <a:spcAft>
                <a:spcPts val="0"/>
              </a:spcAft>
              <a:buClr>
                <a:schemeClr val="accent1"/>
              </a:buClr>
              <a:buSzPts val="1400"/>
              <a:buFont typeface="Spartan"/>
              <a:buChar char="■"/>
              <a:defRPr>
                <a:solidFill>
                  <a:schemeClr val="accent2"/>
                </a:solidFill>
                <a:latin typeface="Spartan"/>
                <a:ea typeface="Spartan"/>
                <a:cs typeface="Spartan"/>
                <a:sym typeface="Spart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1" r:id="rId7"/>
    <p:sldLayoutId id="2147483664" r:id="rId8"/>
    <p:sldLayoutId id="2147483669" r:id="rId9"/>
    <p:sldLayoutId id="2147483677" r:id="rId10"/>
    <p:sldLayoutId id="2147483678" r:id="rId11"/>
    <p:sldLayoutId id="214748367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6"/>
          <p:cNvSpPr txBox="1">
            <a:spLocks noGrp="1"/>
          </p:cNvSpPr>
          <p:nvPr>
            <p:ph type="title"/>
          </p:nvPr>
        </p:nvSpPr>
        <p:spPr>
          <a:xfrm>
            <a:off x="4171861" y="907525"/>
            <a:ext cx="4682067" cy="274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500" dirty="0"/>
              <a:t>LOAN PREDICTION </a:t>
            </a:r>
            <a:r>
              <a:rPr lang="en-IN" sz="3000" b="0" dirty="0"/>
              <a:t>MACHNINE LEARNING</a:t>
            </a:r>
          </a:p>
        </p:txBody>
      </p:sp>
      <p:sp>
        <p:nvSpPr>
          <p:cNvPr id="507" name="Google Shape;507;p36"/>
          <p:cNvSpPr/>
          <p:nvPr/>
        </p:nvSpPr>
        <p:spPr>
          <a:xfrm flipH="1">
            <a:off x="841394" y="4306100"/>
            <a:ext cx="844650" cy="837400"/>
          </a:xfrm>
          <a:custGeom>
            <a:avLst/>
            <a:gdLst/>
            <a:ahLst/>
            <a:cxnLst/>
            <a:rect l="l" t="t" r="r" b="b"/>
            <a:pathLst>
              <a:path w="33786" h="33496" extrusionOk="0">
                <a:moveTo>
                  <a:pt x="1" y="1"/>
                </a:moveTo>
                <a:cubicBezTo>
                  <a:pt x="1" y="9235"/>
                  <a:pt x="3733" y="17536"/>
                  <a:pt x="9911" y="23585"/>
                </a:cubicBezTo>
                <a:cubicBezTo>
                  <a:pt x="15960" y="29763"/>
                  <a:pt x="24390" y="33495"/>
                  <a:pt x="33785" y="33495"/>
                </a:cubicBezTo>
                <a:lnTo>
                  <a:pt x="337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flipH="1">
            <a:off x="4026" y="4306100"/>
            <a:ext cx="834193" cy="837400"/>
          </a:xfrm>
          <a:custGeom>
            <a:avLst/>
            <a:gdLst/>
            <a:ahLst/>
            <a:cxnLst/>
            <a:rect l="l" t="t" r="r" b="b"/>
            <a:pathLst>
              <a:path w="33495" h="33496" extrusionOk="0">
                <a:moveTo>
                  <a:pt x="0" y="1"/>
                </a:moveTo>
                <a:lnTo>
                  <a:pt x="0" y="33495"/>
                </a:lnTo>
                <a:lnTo>
                  <a:pt x="33495" y="33495"/>
                </a:lnTo>
                <a:lnTo>
                  <a:pt x="334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p:nvPr/>
        </p:nvSpPr>
        <p:spPr>
          <a:xfrm flipH="1">
            <a:off x="-12" y="4306100"/>
            <a:ext cx="844681" cy="837400"/>
          </a:xfrm>
          <a:custGeom>
            <a:avLst/>
            <a:gdLst/>
            <a:ahLst/>
            <a:cxnLst/>
            <a:rect l="l" t="t" r="r" b="b"/>
            <a:pathLst>
              <a:path w="33656" h="33496" extrusionOk="0">
                <a:moveTo>
                  <a:pt x="0" y="1"/>
                </a:moveTo>
                <a:lnTo>
                  <a:pt x="0" y="33495"/>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6"/>
          <p:cNvGrpSpPr/>
          <p:nvPr/>
        </p:nvGrpSpPr>
        <p:grpSpPr>
          <a:xfrm flipH="1">
            <a:off x="841394" y="3467950"/>
            <a:ext cx="844650" cy="838175"/>
            <a:chOff x="513200" y="2286375"/>
            <a:chExt cx="844650" cy="838175"/>
          </a:xfrm>
        </p:grpSpPr>
        <p:sp>
          <p:nvSpPr>
            <p:cNvPr id="511" name="Google Shape;511;p36"/>
            <p:cNvSpPr/>
            <p:nvPr/>
          </p:nvSpPr>
          <p:spPr>
            <a:xfrm>
              <a:off x="513200" y="2286375"/>
              <a:ext cx="844650" cy="838175"/>
            </a:xfrm>
            <a:custGeom>
              <a:avLst/>
              <a:gdLst/>
              <a:ahLst/>
              <a:cxnLst/>
              <a:rect l="l" t="t" r="r" b="b"/>
              <a:pathLst>
                <a:path w="33786" h="33527" extrusionOk="0">
                  <a:moveTo>
                    <a:pt x="33785" y="0"/>
                  </a:moveTo>
                  <a:cubicBezTo>
                    <a:pt x="28959" y="0"/>
                    <a:pt x="24261" y="1062"/>
                    <a:pt x="20111" y="2960"/>
                  </a:cubicBezTo>
                  <a:cubicBezTo>
                    <a:pt x="19306" y="3346"/>
                    <a:pt x="18502" y="3604"/>
                    <a:pt x="17826" y="4022"/>
                  </a:cubicBezTo>
                  <a:cubicBezTo>
                    <a:pt x="16089" y="4955"/>
                    <a:pt x="14351" y="6017"/>
                    <a:pt x="12871" y="7239"/>
                  </a:cubicBezTo>
                  <a:cubicBezTo>
                    <a:pt x="12453" y="7626"/>
                    <a:pt x="11938" y="8044"/>
                    <a:pt x="11520" y="8430"/>
                  </a:cubicBezTo>
                  <a:cubicBezTo>
                    <a:pt x="10973" y="8848"/>
                    <a:pt x="10458" y="9395"/>
                    <a:pt x="9911" y="9910"/>
                  </a:cubicBezTo>
                  <a:cubicBezTo>
                    <a:pt x="9364" y="10457"/>
                    <a:pt x="8849" y="11004"/>
                    <a:pt x="8302" y="11648"/>
                  </a:cubicBezTo>
                  <a:cubicBezTo>
                    <a:pt x="8045" y="11937"/>
                    <a:pt x="7627" y="12323"/>
                    <a:pt x="7369" y="12741"/>
                  </a:cubicBezTo>
                  <a:cubicBezTo>
                    <a:pt x="6565" y="13675"/>
                    <a:pt x="5760" y="14736"/>
                    <a:pt x="5085" y="15959"/>
                  </a:cubicBezTo>
                  <a:cubicBezTo>
                    <a:pt x="4827" y="16345"/>
                    <a:pt x="4699" y="16635"/>
                    <a:pt x="4409" y="17021"/>
                  </a:cubicBezTo>
                  <a:cubicBezTo>
                    <a:pt x="3894" y="18083"/>
                    <a:pt x="3347" y="19177"/>
                    <a:pt x="2800" y="20238"/>
                  </a:cubicBezTo>
                  <a:cubicBezTo>
                    <a:pt x="2672" y="20657"/>
                    <a:pt x="2543" y="21043"/>
                    <a:pt x="2285" y="21300"/>
                  </a:cubicBezTo>
                  <a:cubicBezTo>
                    <a:pt x="1867" y="22394"/>
                    <a:pt x="1610" y="23456"/>
                    <a:pt x="1191" y="24518"/>
                  </a:cubicBezTo>
                  <a:cubicBezTo>
                    <a:pt x="1191" y="24936"/>
                    <a:pt x="1063" y="25322"/>
                    <a:pt x="934" y="25740"/>
                  </a:cubicBezTo>
                  <a:cubicBezTo>
                    <a:pt x="677" y="26673"/>
                    <a:pt x="516" y="27735"/>
                    <a:pt x="258" y="28958"/>
                  </a:cubicBezTo>
                  <a:cubicBezTo>
                    <a:pt x="258" y="29215"/>
                    <a:pt x="258" y="29633"/>
                    <a:pt x="130" y="30020"/>
                  </a:cubicBezTo>
                  <a:cubicBezTo>
                    <a:pt x="1" y="31242"/>
                    <a:pt x="1" y="32304"/>
                    <a:pt x="1" y="33527"/>
                  </a:cubicBezTo>
                  <a:lnTo>
                    <a:pt x="33785" y="33527"/>
                  </a:lnTo>
                  <a:lnTo>
                    <a:pt x="33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16425" y="3010300"/>
              <a:ext cx="841425" cy="26575"/>
            </a:xfrm>
            <a:custGeom>
              <a:avLst/>
              <a:gdLst/>
              <a:ahLst/>
              <a:cxnLst/>
              <a:rect l="l" t="t" r="r" b="b"/>
              <a:pathLst>
                <a:path w="33657" h="1063" extrusionOk="0">
                  <a:moveTo>
                    <a:pt x="129" y="1"/>
                  </a:moveTo>
                  <a:cubicBezTo>
                    <a:pt x="129" y="258"/>
                    <a:pt x="129" y="676"/>
                    <a:pt x="1" y="1063"/>
                  </a:cubicBezTo>
                  <a:lnTo>
                    <a:pt x="33656" y="1063"/>
                  </a:lnTo>
                  <a:lnTo>
                    <a:pt x="336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536550" y="2899300"/>
              <a:ext cx="821300" cy="30600"/>
            </a:xfrm>
            <a:custGeom>
              <a:avLst/>
              <a:gdLst/>
              <a:ahLst/>
              <a:cxnLst/>
              <a:rect l="l" t="t" r="r" b="b"/>
              <a:pathLst>
                <a:path w="32852" h="1224" extrusionOk="0">
                  <a:moveTo>
                    <a:pt x="257" y="1"/>
                  </a:moveTo>
                  <a:cubicBezTo>
                    <a:pt x="257" y="419"/>
                    <a:pt x="129" y="805"/>
                    <a:pt x="0" y="1223"/>
                  </a:cubicBezTo>
                  <a:lnTo>
                    <a:pt x="32851" y="1223"/>
                  </a:lnTo>
                  <a:lnTo>
                    <a:pt x="3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570325" y="2792325"/>
              <a:ext cx="787525" cy="26575"/>
            </a:xfrm>
            <a:custGeom>
              <a:avLst/>
              <a:gdLst/>
              <a:ahLst/>
              <a:cxnLst/>
              <a:rect l="l" t="t" r="r" b="b"/>
              <a:pathLst>
                <a:path w="31501" h="1063" extrusionOk="0">
                  <a:moveTo>
                    <a:pt x="515" y="0"/>
                  </a:moveTo>
                  <a:cubicBezTo>
                    <a:pt x="387" y="419"/>
                    <a:pt x="258" y="805"/>
                    <a:pt x="0" y="1062"/>
                  </a:cubicBezTo>
                  <a:lnTo>
                    <a:pt x="31500" y="1062"/>
                  </a:lnTo>
                  <a:lnTo>
                    <a:pt x="315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623425" y="2685325"/>
              <a:ext cx="734425" cy="26575"/>
            </a:xfrm>
            <a:custGeom>
              <a:avLst/>
              <a:gdLst/>
              <a:ahLst/>
              <a:cxnLst/>
              <a:rect l="l" t="t" r="r" b="b"/>
              <a:pathLst>
                <a:path w="29377" h="1063" extrusionOk="0">
                  <a:moveTo>
                    <a:pt x="676" y="1"/>
                  </a:moveTo>
                  <a:cubicBezTo>
                    <a:pt x="418" y="387"/>
                    <a:pt x="290" y="677"/>
                    <a:pt x="0" y="1063"/>
                  </a:cubicBezTo>
                  <a:lnTo>
                    <a:pt x="29376" y="1063"/>
                  </a:lnTo>
                  <a:lnTo>
                    <a:pt x="293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697425" y="2577550"/>
              <a:ext cx="660425" cy="27375"/>
            </a:xfrm>
            <a:custGeom>
              <a:avLst/>
              <a:gdLst/>
              <a:ahLst/>
              <a:cxnLst/>
              <a:rect l="l" t="t" r="r" b="b"/>
              <a:pathLst>
                <a:path w="26417" h="1095" extrusionOk="0">
                  <a:moveTo>
                    <a:pt x="933" y="1"/>
                  </a:moveTo>
                  <a:cubicBezTo>
                    <a:pt x="676" y="290"/>
                    <a:pt x="258" y="676"/>
                    <a:pt x="0" y="1094"/>
                  </a:cubicBezTo>
                  <a:lnTo>
                    <a:pt x="26416" y="1094"/>
                  </a:lnTo>
                  <a:lnTo>
                    <a:pt x="264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801175" y="2467350"/>
              <a:ext cx="556675" cy="29775"/>
            </a:xfrm>
            <a:custGeom>
              <a:avLst/>
              <a:gdLst/>
              <a:ahLst/>
              <a:cxnLst/>
              <a:rect l="l" t="t" r="r" b="b"/>
              <a:pathLst>
                <a:path w="22267" h="1191" extrusionOk="0">
                  <a:moveTo>
                    <a:pt x="1352" y="0"/>
                  </a:moveTo>
                  <a:cubicBezTo>
                    <a:pt x="934" y="387"/>
                    <a:pt x="419" y="805"/>
                    <a:pt x="1" y="1191"/>
                  </a:cubicBezTo>
                  <a:lnTo>
                    <a:pt x="22266" y="1191"/>
                  </a:lnTo>
                  <a:lnTo>
                    <a:pt x="222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958850" y="2360375"/>
              <a:ext cx="399000" cy="26550"/>
            </a:xfrm>
            <a:custGeom>
              <a:avLst/>
              <a:gdLst/>
              <a:ahLst/>
              <a:cxnLst/>
              <a:rect l="l" t="t" r="r" b="b"/>
              <a:pathLst>
                <a:path w="15960" h="1062" extrusionOk="0">
                  <a:moveTo>
                    <a:pt x="2285" y="0"/>
                  </a:moveTo>
                  <a:cubicBezTo>
                    <a:pt x="1480" y="386"/>
                    <a:pt x="676" y="644"/>
                    <a:pt x="0" y="1062"/>
                  </a:cubicBezTo>
                  <a:lnTo>
                    <a:pt x="15959" y="1062"/>
                  </a:lnTo>
                  <a:lnTo>
                    <a:pt x="159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36"/>
          <p:cNvSpPr/>
          <p:nvPr/>
        </p:nvSpPr>
        <p:spPr>
          <a:xfrm flipH="1">
            <a:off x="4059" y="3467950"/>
            <a:ext cx="844660" cy="838175"/>
          </a:xfrm>
          <a:custGeom>
            <a:avLst/>
            <a:gdLst/>
            <a:ahLst/>
            <a:cxnLst/>
            <a:rect l="l" t="t" r="r" b="b"/>
            <a:pathLst>
              <a:path w="33495" h="33527" extrusionOk="0">
                <a:moveTo>
                  <a:pt x="0" y="0"/>
                </a:moveTo>
                <a:lnTo>
                  <a:pt x="0" y="33527"/>
                </a:lnTo>
                <a:lnTo>
                  <a:pt x="33495" y="33527"/>
                </a:lnTo>
                <a:cubicBezTo>
                  <a:pt x="33495" y="15026"/>
                  <a:pt x="18501"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txBox="1">
            <a:spLocks noGrp="1"/>
          </p:cNvSpPr>
          <p:nvPr>
            <p:ph type="subTitle" idx="1"/>
          </p:nvPr>
        </p:nvSpPr>
        <p:spPr>
          <a:xfrm>
            <a:off x="6825573" y="4313479"/>
            <a:ext cx="2028355" cy="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FFFF00"/>
                </a:solidFill>
              </a:rPr>
              <a:t>ROHIT MANRAL</a:t>
            </a:r>
            <a:endParaRPr sz="2000" dirty="0">
              <a:solidFill>
                <a:srgbClr val="FFFF00"/>
              </a:solidFill>
            </a:endParaRPr>
          </a:p>
        </p:txBody>
      </p:sp>
      <p:grpSp>
        <p:nvGrpSpPr>
          <p:cNvPr id="522" name="Google Shape;522;p36"/>
          <p:cNvGrpSpPr/>
          <p:nvPr/>
        </p:nvGrpSpPr>
        <p:grpSpPr>
          <a:xfrm>
            <a:off x="1348863" y="320338"/>
            <a:ext cx="201100" cy="204325"/>
            <a:chOff x="3375338" y="419625"/>
            <a:chExt cx="201100" cy="204325"/>
          </a:xfrm>
        </p:grpSpPr>
        <p:sp>
          <p:nvSpPr>
            <p:cNvPr id="523" name="Google Shape;523;p36"/>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1B4437F-66A7-7CF1-BA7D-33F4DE1D0B7F}"/>
              </a:ext>
            </a:extLst>
          </p:cNvPr>
          <p:cNvPicPr>
            <a:picLocks noChangeAspect="1"/>
          </p:cNvPicPr>
          <p:nvPr/>
        </p:nvPicPr>
        <p:blipFill>
          <a:blip r:embed="rId3"/>
          <a:stretch>
            <a:fillRect/>
          </a:stretch>
        </p:blipFill>
        <p:spPr>
          <a:xfrm>
            <a:off x="4026" y="3163090"/>
            <a:ext cx="4110774" cy="1985433"/>
          </a:xfrm>
          <a:prstGeom prst="rect">
            <a:avLst/>
          </a:prstGeom>
        </p:spPr>
      </p:pic>
      <p:sp>
        <p:nvSpPr>
          <p:cNvPr id="7" name="Rectangle 6">
            <a:extLst>
              <a:ext uri="{FF2B5EF4-FFF2-40B4-BE49-F238E27FC236}">
                <a16:creationId xmlns:a16="http://schemas.microsoft.com/office/drawing/2014/main" id="{30053536-5D70-5137-C127-3B67E84CE1C2}"/>
              </a:ext>
            </a:extLst>
          </p:cNvPr>
          <p:cNvSpPr/>
          <p:nvPr/>
        </p:nvSpPr>
        <p:spPr>
          <a:xfrm>
            <a:off x="0" y="6913"/>
            <a:ext cx="4110774" cy="315115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20000"/>
                  <a:lumOff val="80000"/>
                </a:schemeClr>
              </a:solidFill>
              <a:highlight>
                <a:srgbClr val="00FFFF"/>
              </a:highlight>
            </a:endParaRPr>
          </a:p>
        </p:txBody>
      </p:sp>
      <p:pic>
        <p:nvPicPr>
          <p:cNvPr id="9" name="Picture 8">
            <a:extLst>
              <a:ext uri="{FF2B5EF4-FFF2-40B4-BE49-F238E27FC236}">
                <a16:creationId xmlns:a16="http://schemas.microsoft.com/office/drawing/2014/main" id="{48304F22-6861-DCC2-DAC7-900B57181352}"/>
              </a:ext>
            </a:extLst>
          </p:cNvPr>
          <p:cNvPicPr>
            <a:picLocks noChangeAspect="1"/>
          </p:cNvPicPr>
          <p:nvPr/>
        </p:nvPicPr>
        <p:blipFill>
          <a:blip r:embed="rId4"/>
          <a:stretch>
            <a:fillRect/>
          </a:stretch>
        </p:blipFill>
        <p:spPr>
          <a:xfrm>
            <a:off x="4026" y="14563"/>
            <a:ext cx="1276600" cy="1276600"/>
          </a:xfrm>
          <a:prstGeom prst="rect">
            <a:avLst/>
          </a:prstGeom>
        </p:spPr>
      </p:pic>
      <p:pic>
        <p:nvPicPr>
          <p:cNvPr id="11" name="Graphic 10">
            <a:extLst>
              <a:ext uri="{FF2B5EF4-FFF2-40B4-BE49-F238E27FC236}">
                <a16:creationId xmlns:a16="http://schemas.microsoft.com/office/drawing/2014/main" id="{F521B516-B794-5EC7-726C-8772390115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8900" y="2520210"/>
            <a:ext cx="2018925" cy="579255"/>
          </a:xfrm>
          <a:prstGeom prst="rect">
            <a:avLst/>
          </a:prstGeom>
        </p:spPr>
      </p:pic>
      <p:pic>
        <p:nvPicPr>
          <p:cNvPr id="13" name="Graphic 12">
            <a:extLst>
              <a:ext uri="{FF2B5EF4-FFF2-40B4-BE49-F238E27FC236}">
                <a16:creationId xmlns:a16="http://schemas.microsoft.com/office/drawing/2014/main" id="{1BB52C65-B686-5E3E-9595-A33400DF69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1716" y="1623622"/>
            <a:ext cx="1852448" cy="444588"/>
          </a:xfrm>
          <a:prstGeom prst="rect">
            <a:avLst/>
          </a:prstGeom>
        </p:spPr>
      </p:pic>
      <p:pic>
        <p:nvPicPr>
          <p:cNvPr id="15" name="Picture 14">
            <a:extLst>
              <a:ext uri="{FF2B5EF4-FFF2-40B4-BE49-F238E27FC236}">
                <a16:creationId xmlns:a16="http://schemas.microsoft.com/office/drawing/2014/main" id="{3793877F-CE80-965C-F1C3-BA80FCCE62D5}"/>
              </a:ext>
            </a:extLst>
          </p:cNvPr>
          <p:cNvPicPr>
            <a:picLocks noChangeAspect="1"/>
          </p:cNvPicPr>
          <p:nvPr/>
        </p:nvPicPr>
        <p:blipFill>
          <a:blip r:embed="rId9"/>
          <a:stretch>
            <a:fillRect/>
          </a:stretch>
        </p:blipFill>
        <p:spPr>
          <a:xfrm>
            <a:off x="118376" y="1607482"/>
            <a:ext cx="1812495" cy="975727"/>
          </a:xfrm>
          <a:prstGeom prst="rect">
            <a:avLst/>
          </a:prstGeom>
        </p:spPr>
      </p:pic>
      <p:pic>
        <p:nvPicPr>
          <p:cNvPr id="17" name="Picture 16">
            <a:extLst>
              <a:ext uri="{FF2B5EF4-FFF2-40B4-BE49-F238E27FC236}">
                <a16:creationId xmlns:a16="http://schemas.microsoft.com/office/drawing/2014/main" id="{CE466273-3375-7A24-92C0-B466EFC470F0}"/>
              </a:ext>
            </a:extLst>
          </p:cNvPr>
          <p:cNvPicPr>
            <a:picLocks noChangeAspect="1"/>
          </p:cNvPicPr>
          <p:nvPr/>
        </p:nvPicPr>
        <p:blipFill>
          <a:blip r:embed="rId10"/>
          <a:stretch>
            <a:fillRect/>
          </a:stretch>
        </p:blipFill>
        <p:spPr>
          <a:xfrm>
            <a:off x="1432355" y="871280"/>
            <a:ext cx="1348863" cy="533925"/>
          </a:xfrm>
          <a:prstGeom prst="rect">
            <a:avLst/>
          </a:prstGeom>
        </p:spPr>
      </p:pic>
      <p:pic>
        <p:nvPicPr>
          <p:cNvPr id="19" name="Picture 18">
            <a:extLst>
              <a:ext uri="{FF2B5EF4-FFF2-40B4-BE49-F238E27FC236}">
                <a16:creationId xmlns:a16="http://schemas.microsoft.com/office/drawing/2014/main" id="{939C66DE-EB69-227B-40B4-6177DC706E7F}"/>
              </a:ext>
            </a:extLst>
          </p:cNvPr>
          <p:cNvPicPr>
            <a:picLocks noChangeAspect="1"/>
          </p:cNvPicPr>
          <p:nvPr/>
        </p:nvPicPr>
        <p:blipFill>
          <a:blip r:embed="rId11"/>
          <a:stretch>
            <a:fillRect/>
          </a:stretch>
        </p:blipFill>
        <p:spPr>
          <a:xfrm>
            <a:off x="1398069" y="14602"/>
            <a:ext cx="1579202" cy="638261"/>
          </a:xfrm>
          <a:prstGeom prst="rect">
            <a:avLst/>
          </a:prstGeom>
        </p:spPr>
      </p:pic>
      <p:pic>
        <p:nvPicPr>
          <p:cNvPr id="22" name="Picture 21">
            <a:extLst>
              <a:ext uri="{FF2B5EF4-FFF2-40B4-BE49-F238E27FC236}">
                <a16:creationId xmlns:a16="http://schemas.microsoft.com/office/drawing/2014/main" id="{50387017-CA38-E187-A978-BF912675553D}"/>
              </a:ext>
            </a:extLst>
          </p:cNvPr>
          <p:cNvPicPr>
            <a:picLocks noChangeAspect="1"/>
          </p:cNvPicPr>
          <p:nvPr/>
        </p:nvPicPr>
        <p:blipFill>
          <a:blip r:embed="rId12"/>
          <a:stretch>
            <a:fillRect/>
          </a:stretch>
        </p:blipFill>
        <p:spPr>
          <a:xfrm>
            <a:off x="2710835" y="524663"/>
            <a:ext cx="1230389" cy="4888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46848" y="260680"/>
            <a:ext cx="7704000" cy="572700"/>
          </a:xfrm>
          <a:prstGeom prst="rect">
            <a:avLst/>
          </a:prstGeom>
        </p:spPr>
        <p:txBody>
          <a:bodyPr spcFirstLastPara="1" wrap="square" lIns="91425" tIns="91425" rIns="91425" bIns="91425" anchor="ctr" anchorCtr="0">
            <a:noAutofit/>
          </a:bodyPr>
          <a:lstStyle/>
          <a:p>
            <a:r>
              <a:rPr lang="en-IN" sz="3000" dirty="0"/>
              <a:t>FIXING MISSING VALUES</a:t>
            </a:r>
          </a:p>
        </p:txBody>
      </p:sp>
      <p:pic>
        <p:nvPicPr>
          <p:cNvPr id="3" name="Picture 2">
            <a:extLst>
              <a:ext uri="{FF2B5EF4-FFF2-40B4-BE49-F238E27FC236}">
                <a16:creationId xmlns:a16="http://schemas.microsoft.com/office/drawing/2014/main" id="{C6067A0E-5895-D31A-888E-F9652DE5880D}"/>
              </a:ext>
            </a:extLst>
          </p:cNvPr>
          <p:cNvPicPr>
            <a:picLocks noChangeAspect="1"/>
          </p:cNvPicPr>
          <p:nvPr/>
        </p:nvPicPr>
        <p:blipFill>
          <a:blip r:embed="rId3"/>
          <a:stretch>
            <a:fillRect/>
          </a:stretch>
        </p:blipFill>
        <p:spPr>
          <a:xfrm>
            <a:off x="1668161" y="833380"/>
            <a:ext cx="2527407" cy="3241245"/>
          </a:xfrm>
          <a:prstGeom prst="rect">
            <a:avLst/>
          </a:prstGeom>
        </p:spPr>
      </p:pic>
      <p:pic>
        <p:nvPicPr>
          <p:cNvPr id="7" name="Picture 6">
            <a:extLst>
              <a:ext uri="{FF2B5EF4-FFF2-40B4-BE49-F238E27FC236}">
                <a16:creationId xmlns:a16="http://schemas.microsoft.com/office/drawing/2014/main" id="{533AF561-6787-1092-DED7-42258428753A}"/>
              </a:ext>
            </a:extLst>
          </p:cNvPr>
          <p:cNvPicPr>
            <a:picLocks noChangeAspect="1"/>
          </p:cNvPicPr>
          <p:nvPr/>
        </p:nvPicPr>
        <p:blipFill>
          <a:blip r:embed="rId4"/>
          <a:stretch>
            <a:fillRect/>
          </a:stretch>
        </p:blipFill>
        <p:spPr>
          <a:xfrm>
            <a:off x="1668161" y="4074625"/>
            <a:ext cx="2527406" cy="1054100"/>
          </a:xfrm>
          <a:prstGeom prst="rect">
            <a:avLst/>
          </a:prstGeom>
        </p:spPr>
      </p:pic>
      <p:pic>
        <p:nvPicPr>
          <p:cNvPr id="9" name="Picture 8">
            <a:extLst>
              <a:ext uri="{FF2B5EF4-FFF2-40B4-BE49-F238E27FC236}">
                <a16:creationId xmlns:a16="http://schemas.microsoft.com/office/drawing/2014/main" id="{F102BF18-776C-C3A1-0AE7-4524D8843E2C}"/>
              </a:ext>
            </a:extLst>
          </p:cNvPr>
          <p:cNvPicPr>
            <a:picLocks noChangeAspect="1"/>
          </p:cNvPicPr>
          <p:nvPr/>
        </p:nvPicPr>
        <p:blipFill>
          <a:blip r:embed="rId5"/>
          <a:stretch>
            <a:fillRect/>
          </a:stretch>
        </p:blipFill>
        <p:spPr>
          <a:xfrm>
            <a:off x="5216881" y="833380"/>
            <a:ext cx="2527406" cy="2847078"/>
          </a:xfrm>
          <a:prstGeom prst="rect">
            <a:avLst/>
          </a:prstGeom>
        </p:spPr>
      </p:pic>
      <p:pic>
        <p:nvPicPr>
          <p:cNvPr id="11" name="Picture 10">
            <a:extLst>
              <a:ext uri="{FF2B5EF4-FFF2-40B4-BE49-F238E27FC236}">
                <a16:creationId xmlns:a16="http://schemas.microsoft.com/office/drawing/2014/main" id="{EA27980E-F25C-4122-D6A1-BB83D43E7CF1}"/>
              </a:ext>
            </a:extLst>
          </p:cNvPr>
          <p:cNvPicPr>
            <a:picLocks noChangeAspect="1"/>
          </p:cNvPicPr>
          <p:nvPr/>
        </p:nvPicPr>
        <p:blipFill>
          <a:blip r:embed="rId6"/>
          <a:stretch>
            <a:fillRect/>
          </a:stretch>
        </p:blipFill>
        <p:spPr>
          <a:xfrm>
            <a:off x="5216881" y="3680459"/>
            <a:ext cx="2527406" cy="1470251"/>
          </a:xfrm>
          <a:prstGeom prst="rect">
            <a:avLst/>
          </a:prstGeom>
        </p:spPr>
      </p:pic>
      <p:sp>
        <p:nvSpPr>
          <p:cNvPr id="12" name="Right Arrow 11">
            <a:extLst>
              <a:ext uri="{FF2B5EF4-FFF2-40B4-BE49-F238E27FC236}">
                <a16:creationId xmlns:a16="http://schemas.microsoft.com/office/drawing/2014/main" id="{DA676B2B-5320-ED9C-1D98-3F84C1DBCA1F}"/>
              </a:ext>
            </a:extLst>
          </p:cNvPr>
          <p:cNvSpPr/>
          <p:nvPr/>
        </p:nvSpPr>
        <p:spPr>
          <a:xfrm>
            <a:off x="4373136" y="2553140"/>
            <a:ext cx="656064" cy="27403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236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MISSING VALUES CHECK</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433811" y="4106793"/>
            <a:ext cx="6462990" cy="6970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dirty="0">
                <a:solidFill>
                  <a:schemeClr val="tx2"/>
                </a:solidFill>
              </a:rPr>
              <a:t>Above Heatmap shows that </a:t>
            </a:r>
            <a:r>
              <a:rPr lang="en-IN" sz="1600" b="0" i="0" u="none" strike="noStrike" dirty="0">
                <a:solidFill>
                  <a:schemeClr val="tx2"/>
                </a:solidFill>
                <a:effectLst/>
                <a:latin typeface="Helvetica Neue" panose="02000503000000020004" pitchFamily="2" charset="0"/>
              </a:rPr>
              <a:t>no null values present anymore.</a:t>
            </a:r>
            <a:endParaRPr lang="en-IN" sz="1600" dirty="0">
              <a:solidFill>
                <a:schemeClr val="tx2"/>
              </a:solidFill>
            </a:endParaRPr>
          </a:p>
        </p:txBody>
      </p:sp>
      <p:pic>
        <p:nvPicPr>
          <p:cNvPr id="3" name="Picture 2">
            <a:extLst>
              <a:ext uri="{FF2B5EF4-FFF2-40B4-BE49-F238E27FC236}">
                <a16:creationId xmlns:a16="http://schemas.microsoft.com/office/drawing/2014/main" id="{6F41E71C-A844-138F-64BD-924A96F623DD}"/>
              </a:ext>
            </a:extLst>
          </p:cNvPr>
          <p:cNvPicPr>
            <a:picLocks noChangeAspect="1"/>
          </p:cNvPicPr>
          <p:nvPr/>
        </p:nvPicPr>
        <p:blipFill>
          <a:blip r:embed="rId3"/>
          <a:stretch>
            <a:fillRect/>
          </a:stretch>
        </p:blipFill>
        <p:spPr>
          <a:xfrm>
            <a:off x="2032227" y="1110515"/>
            <a:ext cx="5079545" cy="2792463"/>
          </a:xfrm>
          <a:prstGeom prst="rect">
            <a:avLst/>
          </a:prstGeom>
        </p:spPr>
      </p:pic>
    </p:spTree>
    <p:extLst>
      <p:ext uri="{BB962C8B-B14F-4D97-AF65-F5344CB8AC3E}">
        <p14:creationId xmlns:p14="http://schemas.microsoft.com/office/powerpoint/2010/main" val="138978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OUTLIERS CHECK</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091852" y="3867975"/>
            <a:ext cx="6832947" cy="10729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dirty="0">
                <a:solidFill>
                  <a:schemeClr val="accent1"/>
                </a:solidFill>
                <a:latin typeface="-apple-system"/>
              </a:rPr>
              <a:t>Though, a</a:t>
            </a:r>
            <a:r>
              <a:rPr lang="en-IN" sz="1500" b="0" i="0" dirty="0">
                <a:solidFill>
                  <a:schemeClr val="accent1"/>
                </a:solidFill>
                <a:effectLst/>
                <a:latin typeface="-apple-system"/>
              </a:rPr>
              <a:t>ll the numerical attributes got outliers, we will not actually remove the outliers here because our data already got less records. However, in case of dataset with high number of records we prefer to remove the outliers to make our ML model more accurate.</a:t>
            </a:r>
          </a:p>
        </p:txBody>
      </p:sp>
      <p:pic>
        <p:nvPicPr>
          <p:cNvPr id="15" name="Picture 14">
            <a:extLst>
              <a:ext uri="{FF2B5EF4-FFF2-40B4-BE49-F238E27FC236}">
                <a16:creationId xmlns:a16="http://schemas.microsoft.com/office/drawing/2014/main" id="{92419E47-F8E5-AB04-ADC6-F0659225860E}"/>
              </a:ext>
            </a:extLst>
          </p:cNvPr>
          <p:cNvPicPr>
            <a:picLocks noChangeAspect="1"/>
          </p:cNvPicPr>
          <p:nvPr/>
        </p:nvPicPr>
        <p:blipFill>
          <a:blip r:embed="rId3"/>
          <a:stretch>
            <a:fillRect/>
          </a:stretch>
        </p:blipFill>
        <p:spPr>
          <a:xfrm>
            <a:off x="83313" y="1181989"/>
            <a:ext cx="1603547" cy="2355295"/>
          </a:xfrm>
          <a:prstGeom prst="rect">
            <a:avLst/>
          </a:prstGeom>
        </p:spPr>
      </p:pic>
      <p:pic>
        <p:nvPicPr>
          <p:cNvPr id="17" name="Picture 16">
            <a:extLst>
              <a:ext uri="{FF2B5EF4-FFF2-40B4-BE49-F238E27FC236}">
                <a16:creationId xmlns:a16="http://schemas.microsoft.com/office/drawing/2014/main" id="{F3A16269-65B7-C8CB-5B97-C2E53202F7BD}"/>
              </a:ext>
            </a:extLst>
          </p:cNvPr>
          <p:cNvPicPr>
            <a:picLocks noChangeAspect="1"/>
          </p:cNvPicPr>
          <p:nvPr/>
        </p:nvPicPr>
        <p:blipFill>
          <a:blip r:embed="rId4"/>
          <a:stretch>
            <a:fillRect/>
          </a:stretch>
        </p:blipFill>
        <p:spPr>
          <a:xfrm>
            <a:off x="1811932" y="1173773"/>
            <a:ext cx="1603546" cy="2355295"/>
          </a:xfrm>
          <a:prstGeom prst="rect">
            <a:avLst/>
          </a:prstGeom>
        </p:spPr>
      </p:pic>
      <p:pic>
        <p:nvPicPr>
          <p:cNvPr id="19" name="Picture 18">
            <a:extLst>
              <a:ext uri="{FF2B5EF4-FFF2-40B4-BE49-F238E27FC236}">
                <a16:creationId xmlns:a16="http://schemas.microsoft.com/office/drawing/2014/main" id="{C6859D35-1841-C597-A55D-95670D770BCE}"/>
              </a:ext>
            </a:extLst>
          </p:cNvPr>
          <p:cNvPicPr>
            <a:picLocks noChangeAspect="1"/>
          </p:cNvPicPr>
          <p:nvPr/>
        </p:nvPicPr>
        <p:blipFill>
          <a:blip r:embed="rId5"/>
          <a:stretch>
            <a:fillRect/>
          </a:stretch>
        </p:blipFill>
        <p:spPr>
          <a:xfrm>
            <a:off x="3550536" y="1181989"/>
            <a:ext cx="1760701" cy="2355296"/>
          </a:xfrm>
          <a:prstGeom prst="rect">
            <a:avLst/>
          </a:prstGeom>
        </p:spPr>
      </p:pic>
      <p:pic>
        <p:nvPicPr>
          <p:cNvPr id="21" name="Picture 20">
            <a:extLst>
              <a:ext uri="{FF2B5EF4-FFF2-40B4-BE49-F238E27FC236}">
                <a16:creationId xmlns:a16="http://schemas.microsoft.com/office/drawing/2014/main" id="{B984DA64-39D1-4000-0A40-983DFB7E6A4B}"/>
              </a:ext>
            </a:extLst>
          </p:cNvPr>
          <p:cNvPicPr>
            <a:picLocks noChangeAspect="1"/>
          </p:cNvPicPr>
          <p:nvPr/>
        </p:nvPicPr>
        <p:blipFill>
          <a:blip r:embed="rId6"/>
          <a:stretch>
            <a:fillRect/>
          </a:stretch>
        </p:blipFill>
        <p:spPr>
          <a:xfrm>
            <a:off x="5446295" y="1173772"/>
            <a:ext cx="1760701" cy="2363512"/>
          </a:xfrm>
          <a:prstGeom prst="rect">
            <a:avLst/>
          </a:prstGeom>
        </p:spPr>
      </p:pic>
      <p:pic>
        <p:nvPicPr>
          <p:cNvPr id="23" name="Picture 22">
            <a:extLst>
              <a:ext uri="{FF2B5EF4-FFF2-40B4-BE49-F238E27FC236}">
                <a16:creationId xmlns:a16="http://schemas.microsoft.com/office/drawing/2014/main" id="{4C7896E5-2CBE-6917-1827-81A70682083A}"/>
              </a:ext>
            </a:extLst>
          </p:cNvPr>
          <p:cNvPicPr>
            <a:picLocks noChangeAspect="1"/>
          </p:cNvPicPr>
          <p:nvPr/>
        </p:nvPicPr>
        <p:blipFill>
          <a:blip r:embed="rId7"/>
          <a:stretch>
            <a:fillRect/>
          </a:stretch>
        </p:blipFill>
        <p:spPr>
          <a:xfrm>
            <a:off x="7332068" y="1181989"/>
            <a:ext cx="1685131" cy="2363512"/>
          </a:xfrm>
          <a:prstGeom prst="rect">
            <a:avLst/>
          </a:prstGeom>
        </p:spPr>
      </p:pic>
      <p:sp>
        <p:nvSpPr>
          <p:cNvPr id="24" name="TextBox 23">
            <a:extLst>
              <a:ext uri="{FF2B5EF4-FFF2-40B4-BE49-F238E27FC236}">
                <a16:creationId xmlns:a16="http://schemas.microsoft.com/office/drawing/2014/main" id="{DE5DFD54-B39D-A9BA-C67E-3EB683B00D70}"/>
              </a:ext>
            </a:extLst>
          </p:cNvPr>
          <p:cNvSpPr txBox="1"/>
          <p:nvPr/>
        </p:nvSpPr>
        <p:spPr>
          <a:xfrm>
            <a:off x="126801" y="3529068"/>
            <a:ext cx="1508746" cy="307777"/>
          </a:xfrm>
          <a:prstGeom prst="rect">
            <a:avLst/>
          </a:prstGeom>
          <a:noFill/>
        </p:spPr>
        <p:txBody>
          <a:bodyPr wrap="none" rtlCol="0">
            <a:spAutoFit/>
          </a:bodyPr>
          <a:lstStyle/>
          <a:p>
            <a:r>
              <a:rPr lang="en-IN" dirty="0" err="1">
                <a:solidFill>
                  <a:schemeClr val="accent1"/>
                </a:solidFill>
              </a:rPr>
              <a:t>ApplicantIncome</a:t>
            </a:r>
            <a:endParaRPr lang="en-US" dirty="0">
              <a:solidFill>
                <a:schemeClr val="accent1"/>
              </a:solidFill>
            </a:endParaRPr>
          </a:p>
        </p:txBody>
      </p:sp>
      <p:sp>
        <p:nvSpPr>
          <p:cNvPr id="25" name="TextBox 24">
            <a:extLst>
              <a:ext uri="{FF2B5EF4-FFF2-40B4-BE49-F238E27FC236}">
                <a16:creationId xmlns:a16="http://schemas.microsoft.com/office/drawing/2014/main" id="{94DE3E3F-CFD8-31F2-C851-29A01494FF8D}"/>
              </a:ext>
            </a:extLst>
          </p:cNvPr>
          <p:cNvSpPr txBox="1"/>
          <p:nvPr/>
        </p:nvSpPr>
        <p:spPr>
          <a:xfrm>
            <a:off x="1791564" y="3537088"/>
            <a:ext cx="1717137" cy="307777"/>
          </a:xfrm>
          <a:prstGeom prst="rect">
            <a:avLst/>
          </a:prstGeom>
          <a:noFill/>
        </p:spPr>
        <p:txBody>
          <a:bodyPr wrap="none" rtlCol="0">
            <a:spAutoFit/>
          </a:bodyPr>
          <a:lstStyle/>
          <a:p>
            <a:r>
              <a:rPr lang="en-IN" dirty="0" err="1">
                <a:solidFill>
                  <a:schemeClr val="accent1"/>
                </a:solidFill>
              </a:rPr>
              <a:t>CoapplicantIncome</a:t>
            </a:r>
            <a:endParaRPr lang="en-US" dirty="0">
              <a:solidFill>
                <a:schemeClr val="accent1"/>
              </a:solidFill>
            </a:endParaRPr>
          </a:p>
        </p:txBody>
      </p:sp>
      <p:sp>
        <p:nvSpPr>
          <p:cNvPr id="26" name="TextBox 25">
            <a:extLst>
              <a:ext uri="{FF2B5EF4-FFF2-40B4-BE49-F238E27FC236}">
                <a16:creationId xmlns:a16="http://schemas.microsoft.com/office/drawing/2014/main" id="{801051DB-7341-9919-DE22-17AA2D90596E}"/>
              </a:ext>
            </a:extLst>
          </p:cNvPr>
          <p:cNvSpPr txBox="1"/>
          <p:nvPr/>
        </p:nvSpPr>
        <p:spPr>
          <a:xfrm>
            <a:off x="7363327" y="3520851"/>
            <a:ext cx="1319592" cy="307777"/>
          </a:xfrm>
          <a:prstGeom prst="rect">
            <a:avLst/>
          </a:prstGeom>
          <a:noFill/>
        </p:spPr>
        <p:txBody>
          <a:bodyPr wrap="none" rtlCol="0">
            <a:spAutoFit/>
          </a:bodyPr>
          <a:lstStyle/>
          <a:p>
            <a:r>
              <a:rPr lang="en-IN" dirty="0" err="1">
                <a:solidFill>
                  <a:schemeClr val="accent1"/>
                </a:solidFill>
              </a:rPr>
              <a:t>Credit_History</a:t>
            </a:r>
            <a:endParaRPr lang="en-US" dirty="0">
              <a:solidFill>
                <a:schemeClr val="accent1"/>
              </a:solidFill>
            </a:endParaRPr>
          </a:p>
        </p:txBody>
      </p:sp>
      <p:sp>
        <p:nvSpPr>
          <p:cNvPr id="27" name="TextBox 26">
            <a:extLst>
              <a:ext uri="{FF2B5EF4-FFF2-40B4-BE49-F238E27FC236}">
                <a16:creationId xmlns:a16="http://schemas.microsoft.com/office/drawing/2014/main" id="{C42D7476-006E-3D77-625D-DD97AF46942E}"/>
              </a:ext>
            </a:extLst>
          </p:cNvPr>
          <p:cNvSpPr txBox="1"/>
          <p:nvPr/>
        </p:nvSpPr>
        <p:spPr>
          <a:xfrm>
            <a:off x="5454612" y="3529066"/>
            <a:ext cx="1814920" cy="307777"/>
          </a:xfrm>
          <a:prstGeom prst="rect">
            <a:avLst/>
          </a:prstGeom>
          <a:noFill/>
        </p:spPr>
        <p:txBody>
          <a:bodyPr wrap="none" rtlCol="0">
            <a:spAutoFit/>
          </a:bodyPr>
          <a:lstStyle/>
          <a:p>
            <a:r>
              <a:rPr lang="en-IN" dirty="0" err="1">
                <a:solidFill>
                  <a:schemeClr val="accent1"/>
                </a:solidFill>
              </a:rPr>
              <a:t>Loan_Amount_Term</a:t>
            </a:r>
            <a:endParaRPr lang="en-US" dirty="0">
              <a:solidFill>
                <a:schemeClr val="accent1"/>
              </a:solidFill>
            </a:endParaRPr>
          </a:p>
        </p:txBody>
      </p:sp>
      <p:sp>
        <p:nvSpPr>
          <p:cNvPr id="28" name="TextBox 27">
            <a:extLst>
              <a:ext uri="{FF2B5EF4-FFF2-40B4-BE49-F238E27FC236}">
                <a16:creationId xmlns:a16="http://schemas.microsoft.com/office/drawing/2014/main" id="{2C748161-2A3A-755E-6879-17EACB932094}"/>
              </a:ext>
            </a:extLst>
          </p:cNvPr>
          <p:cNvSpPr txBox="1"/>
          <p:nvPr/>
        </p:nvSpPr>
        <p:spPr>
          <a:xfrm>
            <a:off x="3721552" y="3536697"/>
            <a:ext cx="1199367" cy="307777"/>
          </a:xfrm>
          <a:prstGeom prst="rect">
            <a:avLst/>
          </a:prstGeom>
          <a:noFill/>
        </p:spPr>
        <p:txBody>
          <a:bodyPr wrap="none" rtlCol="0">
            <a:spAutoFit/>
          </a:bodyPr>
          <a:lstStyle/>
          <a:p>
            <a:r>
              <a:rPr lang="en-IN" dirty="0" err="1">
                <a:solidFill>
                  <a:schemeClr val="accent1"/>
                </a:solidFill>
              </a:rPr>
              <a:t>LoanAmount</a:t>
            </a:r>
            <a:endParaRPr lang="en-US" dirty="0">
              <a:solidFill>
                <a:schemeClr val="accent1"/>
              </a:solidFill>
            </a:endParaRPr>
          </a:p>
        </p:txBody>
      </p:sp>
    </p:spTree>
    <p:extLst>
      <p:ext uri="{BB962C8B-B14F-4D97-AF65-F5344CB8AC3E}">
        <p14:creationId xmlns:p14="http://schemas.microsoft.com/office/powerpoint/2010/main" val="968274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sz="3000" dirty="0"/>
              <a:t>OUTLIERS REMOVAL</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420715" y="4539516"/>
            <a:ext cx="6462990" cy="5078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dirty="0">
                <a:solidFill>
                  <a:schemeClr val="tx2"/>
                </a:solidFill>
              </a:rPr>
              <a:t>As an example, we removed outliers from </a:t>
            </a:r>
            <a:r>
              <a:rPr lang="en-IN" sz="1600" dirty="0" err="1">
                <a:solidFill>
                  <a:srgbClr val="FFFF00"/>
                </a:solidFill>
              </a:rPr>
              <a:t>ApplicantIncome</a:t>
            </a:r>
            <a:r>
              <a:rPr lang="en-IN" sz="1600" dirty="0">
                <a:solidFill>
                  <a:schemeClr val="tx2"/>
                </a:solidFill>
              </a:rPr>
              <a:t> and created the Boxplot to verify </a:t>
            </a:r>
            <a:r>
              <a:rPr lang="en-IN" sz="1600" dirty="0">
                <a:solidFill>
                  <a:srgbClr val="FFFF00"/>
                </a:solidFill>
              </a:rPr>
              <a:t>no outliers </a:t>
            </a:r>
            <a:r>
              <a:rPr lang="en-IN" sz="1600" dirty="0">
                <a:solidFill>
                  <a:schemeClr val="tx2"/>
                </a:solidFill>
              </a:rPr>
              <a:t>present anymore</a:t>
            </a:r>
            <a:r>
              <a:rPr lang="en-IN" sz="1600" b="0" i="0" u="none" strike="noStrike" dirty="0">
                <a:solidFill>
                  <a:schemeClr val="tx2"/>
                </a:solidFill>
                <a:effectLst/>
                <a:latin typeface="Helvetica Neue" panose="02000503000000020004" pitchFamily="2" charset="0"/>
              </a:rPr>
              <a:t>.</a:t>
            </a:r>
            <a:endParaRPr lang="en-IN" sz="1600" dirty="0">
              <a:solidFill>
                <a:schemeClr val="tx2"/>
              </a:solidFill>
            </a:endParaRPr>
          </a:p>
        </p:txBody>
      </p:sp>
      <p:pic>
        <p:nvPicPr>
          <p:cNvPr id="5" name="Picture 4">
            <a:extLst>
              <a:ext uri="{FF2B5EF4-FFF2-40B4-BE49-F238E27FC236}">
                <a16:creationId xmlns:a16="http://schemas.microsoft.com/office/drawing/2014/main" id="{83A789E2-DB63-AC17-2723-74E39A8504EE}"/>
              </a:ext>
            </a:extLst>
          </p:cNvPr>
          <p:cNvPicPr>
            <a:picLocks noChangeAspect="1"/>
          </p:cNvPicPr>
          <p:nvPr/>
        </p:nvPicPr>
        <p:blipFill>
          <a:blip r:embed="rId3"/>
          <a:stretch>
            <a:fillRect/>
          </a:stretch>
        </p:blipFill>
        <p:spPr>
          <a:xfrm>
            <a:off x="1193383" y="1176978"/>
            <a:ext cx="2383259" cy="3138348"/>
          </a:xfrm>
          <a:prstGeom prst="rect">
            <a:avLst/>
          </a:prstGeom>
        </p:spPr>
      </p:pic>
      <p:pic>
        <p:nvPicPr>
          <p:cNvPr id="7" name="Picture 6">
            <a:extLst>
              <a:ext uri="{FF2B5EF4-FFF2-40B4-BE49-F238E27FC236}">
                <a16:creationId xmlns:a16="http://schemas.microsoft.com/office/drawing/2014/main" id="{4714B027-63B3-F48E-6513-54B403453BD4}"/>
              </a:ext>
            </a:extLst>
          </p:cNvPr>
          <p:cNvPicPr>
            <a:picLocks noChangeAspect="1"/>
          </p:cNvPicPr>
          <p:nvPr/>
        </p:nvPicPr>
        <p:blipFill>
          <a:blip r:embed="rId4"/>
          <a:stretch>
            <a:fillRect/>
          </a:stretch>
        </p:blipFill>
        <p:spPr>
          <a:xfrm>
            <a:off x="3721769" y="1176977"/>
            <a:ext cx="5133474" cy="3138347"/>
          </a:xfrm>
          <a:prstGeom prst="rect">
            <a:avLst/>
          </a:prstGeom>
        </p:spPr>
      </p:pic>
      <p:sp>
        <p:nvSpPr>
          <p:cNvPr id="8" name="TextBox 7">
            <a:extLst>
              <a:ext uri="{FF2B5EF4-FFF2-40B4-BE49-F238E27FC236}">
                <a16:creationId xmlns:a16="http://schemas.microsoft.com/office/drawing/2014/main" id="{F9C79DF2-CE4D-B0C4-14D2-B4B225B63083}"/>
              </a:ext>
            </a:extLst>
          </p:cNvPr>
          <p:cNvSpPr txBox="1"/>
          <p:nvPr/>
        </p:nvSpPr>
        <p:spPr>
          <a:xfrm>
            <a:off x="1630639" y="4287887"/>
            <a:ext cx="1508746" cy="307777"/>
          </a:xfrm>
          <a:prstGeom prst="rect">
            <a:avLst/>
          </a:prstGeom>
          <a:noFill/>
        </p:spPr>
        <p:txBody>
          <a:bodyPr wrap="none" rtlCol="0">
            <a:spAutoFit/>
          </a:bodyPr>
          <a:lstStyle/>
          <a:p>
            <a:r>
              <a:rPr lang="en-IN" dirty="0" err="1">
                <a:solidFill>
                  <a:srgbClr val="FFFF00"/>
                </a:solidFill>
              </a:rPr>
              <a:t>ApplicantIncome</a:t>
            </a:r>
            <a:endParaRPr lang="en-US" dirty="0">
              <a:solidFill>
                <a:srgbClr val="FFFF00"/>
              </a:solidFill>
            </a:endParaRPr>
          </a:p>
        </p:txBody>
      </p:sp>
    </p:spTree>
    <p:extLst>
      <p:ext uri="{BB962C8B-B14F-4D97-AF65-F5344CB8AC3E}">
        <p14:creationId xmlns:p14="http://schemas.microsoft.com/office/powerpoint/2010/main" val="3022701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1903854"/>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DATA EXPLORATION</a:t>
            </a:r>
            <a:endParaRPr sz="4800" dirty="0"/>
          </a:p>
        </p:txBody>
      </p:sp>
      <p:sp>
        <p:nvSpPr>
          <p:cNvPr id="556" name="Google Shape;556;p39"/>
          <p:cNvSpPr txBox="1">
            <a:spLocks noGrp="1"/>
          </p:cNvSpPr>
          <p:nvPr>
            <p:ph type="subTitle" idx="1"/>
          </p:nvPr>
        </p:nvSpPr>
        <p:spPr>
          <a:xfrm>
            <a:off x="126150" y="3514002"/>
            <a:ext cx="5040138" cy="796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Visually analyzing the data and forming relations as per our defined business problem.</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05120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err="1">
                <a:solidFill>
                  <a:srgbClr val="FFFF00"/>
                </a:solidFill>
              </a:rPr>
              <a:t>Loan_Status</a:t>
            </a:r>
            <a:r>
              <a:rPr lang="en-IN" sz="3000" dirty="0">
                <a:solidFill>
                  <a:srgbClr val="FFFF00"/>
                </a:solidFill>
              </a:rPr>
              <a:t> </a:t>
            </a:r>
            <a:r>
              <a:rPr lang="en-IN" sz="3000" dirty="0"/>
              <a:t>DISTRIBUTION</a:t>
            </a:r>
          </a:p>
        </p:txBody>
      </p:sp>
      <p:pic>
        <p:nvPicPr>
          <p:cNvPr id="5" name="Picture 4">
            <a:extLst>
              <a:ext uri="{FF2B5EF4-FFF2-40B4-BE49-F238E27FC236}">
                <a16:creationId xmlns:a16="http://schemas.microsoft.com/office/drawing/2014/main" id="{88A6DDE4-99DA-0A98-46EA-8A634B97E3D4}"/>
              </a:ext>
            </a:extLst>
          </p:cNvPr>
          <p:cNvPicPr>
            <a:picLocks noChangeAspect="1"/>
          </p:cNvPicPr>
          <p:nvPr/>
        </p:nvPicPr>
        <p:blipFill>
          <a:blip r:embed="rId3"/>
          <a:stretch>
            <a:fillRect/>
          </a:stretch>
        </p:blipFill>
        <p:spPr>
          <a:xfrm>
            <a:off x="1658116" y="1103517"/>
            <a:ext cx="5635263" cy="3554670"/>
          </a:xfrm>
          <a:prstGeom prst="rect">
            <a:avLst/>
          </a:prstGeom>
        </p:spPr>
      </p:pic>
    </p:spTree>
    <p:extLst>
      <p:ext uri="{BB962C8B-B14F-4D97-AF65-F5344CB8AC3E}">
        <p14:creationId xmlns:p14="http://schemas.microsoft.com/office/powerpoint/2010/main" val="277905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720000" y="322729"/>
            <a:ext cx="7704000" cy="9312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err="1">
                <a:solidFill>
                  <a:srgbClr val="FFFF00"/>
                </a:solidFill>
              </a:rPr>
              <a:t>Credit_History</a:t>
            </a:r>
            <a:r>
              <a:rPr lang="en-IN" sz="3000" dirty="0">
                <a:solidFill>
                  <a:srgbClr val="FFFF00"/>
                </a:solidFill>
              </a:rPr>
              <a:t> Vs </a:t>
            </a:r>
            <a:r>
              <a:rPr lang="en-IN" sz="3000" dirty="0" err="1">
                <a:solidFill>
                  <a:srgbClr val="FFFF00"/>
                </a:solidFill>
              </a:rPr>
              <a:t>Loan_Status</a:t>
            </a:r>
            <a:r>
              <a:rPr lang="en-IN" sz="3000" dirty="0">
                <a:solidFill>
                  <a:srgbClr val="FFFF00"/>
                </a:solidFill>
              </a:rPr>
              <a:t> </a:t>
            </a:r>
            <a:r>
              <a:rPr lang="en-IN" sz="3000" dirty="0"/>
              <a:t>DISTRIBUTION</a:t>
            </a:r>
          </a:p>
        </p:txBody>
      </p:sp>
      <p:pic>
        <p:nvPicPr>
          <p:cNvPr id="3" name="Picture 2">
            <a:extLst>
              <a:ext uri="{FF2B5EF4-FFF2-40B4-BE49-F238E27FC236}">
                <a16:creationId xmlns:a16="http://schemas.microsoft.com/office/drawing/2014/main" id="{6FD1BAF8-478D-25E6-3A9D-92D213E0D2F6}"/>
              </a:ext>
            </a:extLst>
          </p:cNvPr>
          <p:cNvPicPr>
            <a:picLocks noChangeAspect="1"/>
          </p:cNvPicPr>
          <p:nvPr/>
        </p:nvPicPr>
        <p:blipFill>
          <a:blip r:embed="rId3"/>
          <a:stretch>
            <a:fillRect/>
          </a:stretch>
        </p:blipFill>
        <p:spPr>
          <a:xfrm>
            <a:off x="2434720" y="1253999"/>
            <a:ext cx="4274559" cy="2414359"/>
          </a:xfrm>
          <a:prstGeom prst="rect">
            <a:avLst/>
          </a:prstGeom>
        </p:spPr>
      </p:pic>
      <p:pic>
        <p:nvPicPr>
          <p:cNvPr id="6" name="Picture 5">
            <a:extLst>
              <a:ext uri="{FF2B5EF4-FFF2-40B4-BE49-F238E27FC236}">
                <a16:creationId xmlns:a16="http://schemas.microsoft.com/office/drawing/2014/main" id="{7301A4B0-9610-E523-0A4F-F903DBE263A0}"/>
              </a:ext>
            </a:extLst>
          </p:cNvPr>
          <p:cNvPicPr>
            <a:picLocks noChangeAspect="1"/>
          </p:cNvPicPr>
          <p:nvPr/>
        </p:nvPicPr>
        <p:blipFill>
          <a:blip r:embed="rId4"/>
          <a:stretch>
            <a:fillRect/>
          </a:stretch>
        </p:blipFill>
        <p:spPr>
          <a:xfrm>
            <a:off x="1524000" y="3797091"/>
            <a:ext cx="6248400" cy="1183700"/>
          </a:xfrm>
          <a:prstGeom prst="rect">
            <a:avLst/>
          </a:prstGeom>
        </p:spPr>
      </p:pic>
    </p:spTree>
    <p:extLst>
      <p:ext uri="{BB962C8B-B14F-4D97-AF65-F5344CB8AC3E}">
        <p14:creationId xmlns:p14="http://schemas.microsoft.com/office/powerpoint/2010/main" val="79088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989509" y="31553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solidFill>
                  <a:srgbClr val="FFFF00"/>
                </a:solidFill>
              </a:rPr>
              <a:t>Numeric Attributes’ </a:t>
            </a:r>
            <a:r>
              <a:rPr lang="en-IN" sz="3000" dirty="0"/>
              <a:t>DISTRIBUTION</a:t>
            </a:r>
          </a:p>
        </p:txBody>
      </p:sp>
      <p:pic>
        <p:nvPicPr>
          <p:cNvPr id="3" name="Picture 2">
            <a:extLst>
              <a:ext uri="{FF2B5EF4-FFF2-40B4-BE49-F238E27FC236}">
                <a16:creationId xmlns:a16="http://schemas.microsoft.com/office/drawing/2014/main" id="{687761E6-B9CD-1E2A-08FB-1F95D59C5836}"/>
              </a:ext>
            </a:extLst>
          </p:cNvPr>
          <p:cNvPicPr>
            <a:picLocks noChangeAspect="1"/>
          </p:cNvPicPr>
          <p:nvPr/>
        </p:nvPicPr>
        <p:blipFill>
          <a:blip r:embed="rId3"/>
          <a:stretch>
            <a:fillRect/>
          </a:stretch>
        </p:blipFill>
        <p:spPr>
          <a:xfrm>
            <a:off x="511491" y="944788"/>
            <a:ext cx="1638190" cy="2454628"/>
          </a:xfrm>
          <a:prstGeom prst="rect">
            <a:avLst/>
          </a:prstGeom>
        </p:spPr>
      </p:pic>
      <p:pic>
        <p:nvPicPr>
          <p:cNvPr id="6" name="Picture 5">
            <a:extLst>
              <a:ext uri="{FF2B5EF4-FFF2-40B4-BE49-F238E27FC236}">
                <a16:creationId xmlns:a16="http://schemas.microsoft.com/office/drawing/2014/main" id="{E061651B-3073-868C-A288-5BEEBE94C07B}"/>
              </a:ext>
            </a:extLst>
          </p:cNvPr>
          <p:cNvPicPr>
            <a:picLocks noChangeAspect="1"/>
          </p:cNvPicPr>
          <p:nvPr/>
        </p:nvPicPr>
        <p:blipFill>
          <a:blip r:embed="rId4"/>
          <a:stretch>
            <a:fillRect/>
          </a:stretch>
        </p:blipFill>
        <p:spPr>
          <a:xfrm>
            <a:off x="2231806" y="944788"/>
            <a:ext cx="1511404" cy="2454628"/>
          </a:xfrm>
          <a:prstGeom prst="rect">
            <a:avLst/>
          </a:prstGeom>
        </p:spPr>
      </p:pic>
      <p:pic>
        <p:nvPicPr>
          <p:cNvPr id="8" name="Picture 7">
            <a:extLst>
              <a:ext uri="{FF2B5EF4-FFF2-40B4-BE49-F238E27FC236}">
                <a16:creationId xmlns:a16="http://schemas.microsoft.com/office/drawing/2014/main" id="{03B2386E-6CCD-922A-9A27-6A654A29CD67}"/>
              </a:ext>
            </a:extLst>
          </p:cNvPr>
          <p:cNvPicPr>
            <a:picLocks noChangeAspect="1"/>
          </p:cNvPicPr>
          <p:nvPr/>
        </p:nvPicPr>
        <p:blipFill>
          <a:blip r:embed="rId5"/>
          <a:stretch>
            <a:fillRect/>
          </a:stretch>
        </p:blipFill>
        <p:spPr>
          <a:xfrm>
            <a:off x="3825335" y="944788"/>
            <a:ext cx="1658321" cy="2454628"/>
          </a:xfrm>
          <a:prstGeom prst="rect">
            <a:avLst/>
          </a:prstGeom>
        </p:spPr>
      </p:pic>
      <p:pic>
        <p:nvPicPr>
          <p:cNvPr id="10" name="Picture 9">
            <a:extLst>
              <a:ext uri="{FF2B5EF4-FFF2-40B4-BE49-F238E27FC236}">
                <a16:creationId xmlns:a16="http://schemas.microsoft.com/office/drawing/2014/main" id="{E0F5985A-0131-EEC2-9D29-06DF1CFDC33B}"/>
              </a:ext>
            </a:extLst>
          </p:cNvPr>
          <p:cNvPicPr>
            <a:picLocks noChangeAspect="1"/>
          </p:cNvPicPr>
          <p:nvPr/>
        </p:nvPicPr>
        <p:blipFill>
          <a:blip r:embed="rId6"/>
          <a:stretch>
            <a:fillRect/>
          </a:stretch>
        </p:blipFill>
        <p:spPr>
          <a:xfrm>
            <a:off x="5565781" y="944788"/>
            <a:ext cx="1670154" cy="2454628"/>
          </a:xfrm>
          <a:prstGeom prst="rect">
            <a:avLst/>
          </a:prstGeom>
        </p:spPr>
      </p:pic>
      <p:pic>
        <p:nvPicPr>
          <p:cNvPr id="12" name="Picture 11">
            <a:extLst>
              <a:ext uri="{FF2B5EF4-FFF2-40B4-BE49-F238E27FC236}">
                <a16:creationId xmlns:a16="http://schemas.microsoft.com/office/drawing/2014/main" id="{9D29063E-646D-C2F3-1C5E-A0116A02261E}"/>
              </a:ext>
            </a:extLst>
          </p:cNvPr>
          <p:cNvPicPr>
            <a:picLocks noChangeAspect="1"/>
          </p:cNvPicPr>
          <p:nvPr/>
        </p:nvPicPr>
        <p:blipFill>
          <a:blip r:embed="rId7"/>
          <a:stretch>
            <a:fillRect/>
          </a:stretch>
        </p:blipFill>
        <p:spPr>
          <a:xfrm>
            <a:off x="7318060" y="944788"/>
            <a:ext cx="1511404" cy="2454628"/>
          </a:xfrm>
          <a:prstGeom prst="rect">
            <a:avLst/>
          </a:prstGeom>
        </p:spPr>
      </p:pic>
      <p:sp>
        <p:nvSpPr>
          <p:cNvPr id="13" name="Google Shape;597;p42">
            <a:extLst>
              <a:ext uri="{FF2B5EF4-FFF2-40B4-BE49-F238E27FC236}">
                <a16:creationId xmlns:a16="http://schemas.microsoft.com/office/drawing/2014/main" id="{CCB7C73C-19B3-669E-C1C6-DF0AC9D6F609}"/>
              </a:ext>
            </a:extLst>
          </p:cNvPr>
          <p:cNvSpPr txBox="1">
            <a:spLocks/>
          </p:cNvSpPr>
          <p:nvPr/>
        </p:nvSpPr>
        <p:spPr>
          <a:xfrm>
            <a:off x="1429430" y="3672644"/>
            <a:ext cx="6450130" cy="10521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b="0" i="0" u="none" strike="noStrike" dirty="0">
                <a:solidFill>
                  <a:schemeClr val="accent1"/>
                </a:solidFill>
                <a:effectLst/>
                <a:latin typeface="Helvetica Neue" panose="02000503000000020004" pitchFamily="2" charset="0"/>
              </a:rPr>
              <a:t>* </a:t>
            </a:r>
            <a:r>
              <a:rPr lang="en-IN" sz="1500" b="0" i="0" u="none" strike="noStrike" dirty="0" err="1">
                <a:solidFill>
                  <a:srgbClr val="FFFF00"/>
                </a:solidFill>
                <a:effectLst/>
                <a:latin typeface="Helvetica Neue" panose="02000503000000020004" pitchFamily="2" charset="0"/>
              </a:rPr>
              <a:t>ApplicantIncome</a:t>
            </a:r>
            <a:r>
              <a:rPr lang="en-IN" sz="1500" b="0" i="0" u="none" strike="noStrike" dirty="0">
                <a:solidFill>
                  <a:schemeClr val="accent1"/>
                </a:solidFill>
                <a:effectLst/>
                <a:latin typeface="Helvetica Neue" panose="02000503000000020004" pitchFamily="2" charset="0"/>
              </a:rPr>
              <a:t> &amp; </a:t>
            </a:r>
            <a:r>
              <a:rPr lang="en-IN" sz="1500" b="0" i="0" u="none" strike="noStrike" dirty="0" err="1">
                <a:solidFill>
                  <a:srgbClr val="FFFF00"/>
                </a:solidFill>
                <a:effectLst/>
                <a:latin typeface="Helvetica Neue" panose="02000503000000020004" pitchFamily="2" charset="0"/>
              </a:rPr>
              <a:t>CoapplicantIncome</a:t>
            </a:r>
            <a:r>
              <a:rPr lang="en-IN" sz="1500" b="0" i="0" u="none" strike="noStrike" dirty="0">
                <a:solidFill>
                  <a:schemeClr val="accent1"/>
                </a:solidFill>
                <a:effectLst/>
                <a:latin typeface="Helvetica Neue" panose="02000503000000020004" pitchFamily="2" charset="0"/>
              </a:rPr>
              <a:t> are Right Skewed. </a:t>
            </a:r>
          </a:p>
          <a:p>
            <a:pPr algn="l"/>
            <a:r>
              <a:rPr lang="en-IN" sz="1500" b="0" i="0" u="none" strike="noStrike" dirty="0">
                <a:solidFill>
                  <a:schemeClr val="accent1"/>
                </a:solidFill>
                <a:effectLst/>
                <a:latin typeface="Helvetica Neue" panose="02000503000000020004" pitchFamily="2" charset="0"/>
              </a:rPr>
              <a:t>* </a:t>
            </a:r>
            <a:r>
              <a:rPr lang="en-IN" sz="1500" b="0" i="0" u="none" strike="noStrike" dirty="0" err="1">
                <a:solidFill>
                  <a:srgbClr val="FFFF00"/>
                </a:solidFill>
                <a:effectLst/>
                <a:latin typeface="Helvetica Neue" panose="02000503000000020004" pitchFamily="2" charset="0"/>
              </a:rPr>
              <a:t>LoanAmount</a:t>
            </a:r>
            <a:r>
              <a:rPr lang="en-IN" sz="1500" b="0" i="0" u="none" strike="noStrike" dirty="0">
                <a:solidFill>
                  <a:schemeClr val="accent1"/>
                </a:solidFill>
                <a:effectLst/>
                <a:latin typeface="Helvetica Neue" panose="02000503000000020004" pitchFamily="2" charset="0"/>
              </a:rPr>
              <a:t> &amp; </a:t>
            </a:r>
            <a:r>
              <a:rPr lang="en-IN" sz="1500" b="0" i="0" u="none" strike="noStrike" dirty="0" err="1">
                <a:solidFill>
                  <a:srgbClr val="FFFF00"/>
                </a:solidFill>
                <a:effectLst/>
                <a:latin typeface="Helvetica Neue" panose="02000503000000020004" pitchFamily="2" charset="0"/>
              </a:rPr>
              <a:t>Loan_Amount_Term</a:t>
            </a:r>
            <a:r>
              <a:rPr lang="en-IN" sz="1500" b="0" i="0" u="none" strike="noStrike" dirty="0">
                <a:solidFill>
                  <a:srgbClr val="FFFF00"/>
                </a:solidFill>
                <a:effectLst/>
                <a:latin typeface="Helvetica Neue" panose="02000503000000020004" pitchFamily="2" charset="0"/>
              </a:rPr>
              <a:t> </a:t>
            </a:r>
            <a:r>
              <a:rPr lang="en-IN" sz="1500" b="0" i="0" u="none" strike="noStrike" dirty="0">
                <a:solidFill>
                  <a:schemeClr val="accent1"/>
                </a:solidFill>
                <a:effectLst/>
                <a:latin typeface="Helvetica Neue" panose="02000503000000020004" pitchFamily="2" charset="0"/>
              </a:rPr>
              <a:t>are almost Normally Distributed. </a:t>
            </a:r>
          </a:p>
          <a:p>
            <a:pPr algn="l"/>
            <a:r>
              <a:rPr lang="en-IN" sz="1500" b="0" i="0" u="none" strike="noStrike" dirty="0">
                <a:solidFill>
                  <a:schemeClr val="accent1"/>
                </a:solidFill>
                <a:effectLst/>
                <a:latin typeface="Helvetica Neue" panose="02000503000000020004" pitchFamily="2" charset="0"/>
              </a:rPr>
              <a:t>* </a:t>
            </a:r>
            <a:r>
              <a:rPr lang="en-IN" sz="1500" b="0" i="0" u="none" strike="noStrike" dirty="0" err="1">
                <a:solidFill>
                  <a:srgbClr val="FFFF00"/>
                </a:solidFill>
                <a:effectLst/>
                <a:latin typeface="Helvetica Neue" panose="02000503000000020004" pitchFamily="2" charset="0"/>
              </a:rPr>
              <a:t>Credit_History</a:t>
            </a:r>
            <a:r>
              <a:rPr lang="en-IN" sz="1500" b="0" i="0" u="none" strike="noStrike" dirty="0">
                <a:solidFill>
                  <a:srgbClr val="FFFF00"/>
                </a:solidFill>
                <a:effectLst/>
                <a:latin typeface="Helvetica Neue" panose="02000503000000020004" pitchFamily="2" charset="0"/>
              </a:rPr>
              <a:t> </a:t>
            </a:r>
            <a:r>
              <a:rPr lang="en-IN" sz="1500" b="0" i="0" u="none" strike="noStrike" dirty="0">
                <a:solidFill>
                  <a:schemeClr val="accent1"/>
                </a:solidFill>
                <a:effectLst/>
                <a:latin typeface="Helvetica Neue" panose="02000503000000020004" pitchFamily="2" charset="0"/>
              </a:rPr>
              <a:t>is Bimodal as it got 2 unique values only.</a:t>
            </a:r>
          </a:p>
          <a:p>
            <a:pPr algn="l"/>
            <a:endParaRPr lang="en-IN" sz="1500" b="0" i="0" u="none" strike="noStrike" dirty="0">
              <a:solidFill>
                <a:schemeClr val="accent1"/>
              </a:solidFill>
              <a:effectLst/>
              <a:latin typeface="Helvetica Neue" panose="02000503000000020004" pitchFamily="2" charset="0"/>
            </a:endParaRPr>
          </a:p>
          <a:p>
            <a:pPr algn="l"/>
            <a:r>
              <a:rPr lang="en-IN" sz="1500" b="0" i="0" u="none" strike="noStrike" dirty="0">
                <a:solidFill>
                  <a:srgbClr val="FFFF00"/>
                </a:solidFill>
                <a:effectLst/>
                <a:latin typeface="Helvetica Neue" panose="02000503000000020004" pitchFamily="2" charset="0"/>
              </a:rPr>
              <a:t>Note</a:t>
            </a:r>
            <a:r>
              <a:rPr lang="en-IN" sz="1500" b="0" i="0" u="none" strike="noStrike" dirty="0">
                <a:solidFill>
                  <a:schemeClr val="accent1"/>
                </a:solidFill>
                <a:effectLst/>
                <a:latin typeface="Helvetica Neue" panose="02000503000000020004" pitchFamily="2" charset="0"/>
              </a:rPr>
              <a:t>: Skewness because </a:t>
            </a:r>
            <a:r>
              <a:rPr lang="en-IN" sz="1500" dirty="0">
                <a:solidFill>
                  <a:schemeClr val="accent1"/>
                </a:solidFill>
                <a:latin typeface="Helvetica Neue" panose="02000503000000020004" pitchFamily="2" charset="0"/>
              </a:rPr>
              <a:t>of outliers presence.</a:t>
            </a:r>
            <a:endParaRPr lang="en-IN" sz="1500" b="0" i="0" u="none" strike="noStrike" dirty="0">
              <a:solidFill>
                <a:schemeClr val="accent1"/>
              </a:solidFill>
              <a:effectLst/>
              <a:latin typeface="Helvetica Neue" panose="02000503000000020004" pitchFamily="2" charset="0"/>
            </a:endParaRPr>
          </a:p>
          <a:p>
            <a:pPr algn="l"/>
            <a:endParaRPr lang="en-IN" sz="1500" b="0" i="0" dirty="0">
              <a:solidFill>
                <a:schemeClr val="accent1"/>
              </a:solidFill>
              <a:effectLst/>
              <a:latin typeface="-apple-system"/>
            </a:endParaRPr>
          </a:p>
        </p:txBody>
      </p:sp>
    </p:spTree>
    <p:extLst>
      <p:ext uri="{BB962C8B-B14F-4D97-AF65-F5344CB8AC3E}">
        <p14:creationId xmlns:p14="http://schemas.microsoft.com/office/powerpoint/2010/main" val="224973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1124629" y="29945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solidFill>
                  <a:srgbClr val="FFFF00"/>
                </a:solidFill>
              </a:rPr>
              <a:t>Categorical Attributes’ </a:t>
            </a:r>
            <a:r>
              <a:rPr lang="en-IN" sz="3000" dirty="0"/>
              <a:t>DISTRIBUTION</a:t>
            </a:r>
          </a:p>
        </p:txBody>
      </p:sp>
      <p:sp>
        <p:nvSpPr>
          <p:cNvPr id="13" name="Google Shape;597;p42">
            <a:extLst>
              <a:ext uri="{FF2B5EF4-FFF2-40B4-BE49-F238E27FC236}">
                <a16:creationId xmlns:a16="http://schemas.microsoft.com/office/drawing/2014/main" id="{CCB7C73C-19B3-669E-C1C6-DF0AC9D6F609}"/>
              </a:ext>
            </a:extLst>
          </p:cNvPr>
          <p:cNvSpPr txBox="1">
            <a:spLocks/>
          </p:cNvSpPr>
          <p:nvPr/>
        </p:nvSpPr>
        <p:spPr>
          <a:xfrm>
            <a:off x="1124629" y="3267456"/>
            <a:ext cx="6894741" cy="18256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b="0" i="0" dirty="0">
                <a:solidFill>
                  <a:schemeClr val="accent1"/>
                </a:solidFill>
                <a:effectLst/>
                <a:latin typeface="-apple-system"/>
              </a:rPr>
              <a:t>* Most males got loan and most females got one too (No specific pattern in </a:t>
            </a:r>
            <a:r>
              <a:rPr lang="en-IN" sz="1500" b="0" i="0" dirty="0" err="1">
                <a:solidFill>
                  <a:srgbClr val="FFFF00"/>
                </a:solidFill>
                <a:effectLst/>
                <a:latin typeface="-apple-system"/>
              </a:rPr>
              <a:t>Loan_Status</a:t>
            </a:r>
            <a:r>
              <a:rPr lang="en-IN" sz="1500" b="0" i="0" dirty="0">
                <a:solidFill>
                  <a:srgbClr val="FFFF00"/>
                </a:solidFill>
                <a:effectLst/>
                <a:latin typeface="-apple-system"/>
              </a:rPr>
              <a:t> </a:t>
            </a:r>
            <a:r>
              <a:rPr lang="en-IN" sz="1500" b="0" i="0" dirty="0">
                <a:solidFill>
                  <a:schemeClr val="accent1"/>
                </a:solidFill>
                <a:effectLst/>
                <a:latin typeface="-apple-system"/>
              </a:rPr>
              <a:t>vs Gender Bar chart).</a:t>
            </a:r>
          </a:p>
          <a:p>
            <a:pPr algn="l"/>
            <a:r>
              <a:rPr lang="en-IN" sz="1500" b="0" i="0" dirty="0">
                <a:solidFill>
                  <a:schemeClr val="accent1"/>
                </a:solidFill>
                <a:effectLst/>
                <a:latin typeface="-apple-system"/>
              </a:rPr>
              <a:t>* Mostly married applicants got the loan approved, so </a:t>
            </a:r>
            <a:r>
              <a:rPr lang="en-IN" sz="1500" b="0" i="0" dirty="0">
                <a:solidFill>
                  <a:srgbClr val="FFFF00"/>
                </a:solidFill>
                <a:effectLst/>
                <a:latin typeface="-apple-system"/>
              </a:rPr>
              <a:t>married</a:t>
            </a:r>
            <a:r>
              <a:rPr lang="en-IN" sz="1500" b="0" i="0" dirty="0">
                <a:solidFill>
                  <a:schemeClr val="accent1"/>
                </a:solidFill>
                <a:effectLst/>
                <a:latin typeface="-apple-system"/>
              </a:rPr>
              <a:t> applicants got better chance to get a loan approved.</a:t>
            </a:r>
          </a:p>
          <a:p>
            <a:pPr algn="l"/>
            <a:r>
              <a:rPr lang="en-IN" sz="1500" b="0" i="0" dirty="0">
                <a:solidFill>
                  <a:schemeClr val="accent1"/>
                </a:solidFill>
                <a:effectLst/>
                <a:latin typeface="-apple-system"/>
              </a:rPr>
              <a:t>* If loan applicant got no dependents (</a:t>
            </a:r>
            <a:r>
              <a:rPr lang="en-IN" sz="1500" b="0" i="0" dirty="0">
                <a:solidFill>
                  <a:srgbClr val="FFFF00"/>
                </a:solidFill>
                <a:effectLst/>
                <a:latin typeface="-apple-system"/>
              </a:rPr>
              <a:t>Dependents</a:t>
            </a:r>
            <a:r>
              <a:rPr lang="en-IN" sz="1500" b="0" i="0" dirty="0">
                <a:solidFill>
                  <a:schemeClr val="accent1"/>
                </a:solidFill>
                <a:effectLst/>
                <a:latin typeface="-apple-system"/>
              </a:rPr>
              <a:t> = 0), then very hight chance of getting the loan approved. However, as number of dependents increases the chance of loan approval decreases.</a:t>
            </a:r>
          </a:p>
        </p:txBody>
      </p:sp>
      <p:pic>
        <p:nvPicPr>
          <p:cNvPr id="4" name="Picture 3">
            <a:extLst>
              <a:ext uri="{FF2B5EF4-FFF2-40B4-BE49-F238E27FC236}">
                <a16:creationId xmlns:a16="http://schemas.microsoft.com/office/drawing/2014/main" id="{91B3E670-6833-4951-8A16-93C3CDB1FD51}"/>
              </a:ext>
            </a:extLst>
          </p:cNvPr>
          <p:cNvPicPr>
            <a:picLocks noChangeAspect="1"/>
          </p:cNvPicPr>
          <p:nvPr/>
        </p:nvPicPr>
        <p:blipFill>
          <a:blip r:embed="rId3"/>
          <a:stretch>
            <a:fillRect/>
          </a:stretch>
        </p:blipFill>
        <p:spPr>
          <a:xfrm>
            <a:off x="353568" y="1062032"/>
            <a:ext cx="2368246" cy="2118284"/>
          </a:xfrm>
          <a:prstGeom prst="rect">
            <a:avLst/>
          </a:prstGeom>
        </p:spPr>
      </p:pic>
      <p:pic>
        <p:nvPicPr>
          <p:cNvPr id="7" name="Picture 6">
            <a:extLst>
              <a:ext uri="{FF2B5EF4-FFF2-40B4-BE49-F238E27FC236}">
                <a16:creationId xmlns:a16="http://schemas.microsoft.com/office/drawing/2014/main" id="{C1D6937D-8C59-80CE-5341-A73EA05C1BEE}"/>
              </a:ext>
            </a:extLst>
          </p:cNvPr>
          <p:cNvPicPr>
            <a:picLocks noChangeAspect="1"/>
          </p:cNvPicPr>
          <p:nvPr/>
        </p:nvPicPr>
        <p:blipFill>
          <a:blip r:embed="rId4"/>
          <a:stretch>
            <a:fillRect/>
          </a:stretch>
        </p:blipFill>
        <p:spPr>
          <a:xfrm>
            <a:off x="3108960" y="1048316"/>
            <a:ext cx="2462784" cy="2118284"/>
          </a:xfrm>
          <a:prstGeom prst="rect">
            <a:avLst/>
          </a:prstGeom>
        </p:spPr>
      </p:pic>
      <p:pic>
        <p:nvPicPr>
          <p:cNvPr id="11" name="Picture 10">
            <a:extLst>
              <a:ext uri="{FF2B5EF4-FFF2-40B4-BE49-F238E27FC236}">
                <a16:creationId xmlns:a16="http://schemas.microsoft.com/office/drawing/2014/main" id="{21F1991C-5D1E-F1C1-1701-19E5177A2586}"/>
              </a:ext>
            </a:extLst>
          </p:cNvPr>
          <p:cNvPicPr>
            <a:picLocks noChangeAspect="1"/>
          </p:cNvPicPr>
          <p:nvPr/>
        </p:nvPicPr>
        <p:blipFill>
          <a:blip r:embed="rId5"/>
          <a:stretch>
            <a:fillRect/>
          </a:stretch>
        </p:blipFill>
        <p:spPr>
          <a:xfrm>
            <a:off x="5958890" y="1062032"/>
            <a:ext cx="2673046" cy="2104568"/>
          </a:xfrm>
          <a:prstGeom prst="rect">
            <a:avLst/>
          </a:prstGeom>
        </p:spPr>
      </p:pic>
    </p:spTree>
    <p:extLst>
      <p:ext uri="{BB962C8B-B14F-4D97-AF65-F5344CB8AC3E}">
        <p14:creationId xmlns:p14="http://schemas.microsoft.com/office/powerpoint/2010/main" val="2664354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1304212" y="17924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solidFill>
                  <a:srgbClr val="FFFF00"/>
                </a:solidFill>
              </a:rPr>
              <a:t>Categorical Attributes’ </a:t>
            </a:r>
            <a:r>
              <a:rPr lang="en-IN" sz="3000" dirty="0"/>
              <a:t>DISTRIBUTION</a:t>
            </a:r>
          </a:p>
        </p:txBody>
      </p:sp>
      <p:sp>
        <p:nvSpPr>
          <p:cNvPr id="13" name="Google Shape;597;p42">
            <a:extLst>
              <a:ext uri="{FF2B5EF4-FFF2-40B4-BE49-F238E27FC236}">
                <a16:creationId xmlns:a16="http://schemas.microsoft.com/office/drawing/2014/main" id="{CCB7C73C-19B3-669E-C1C6-DF0AC9D6F609}"/>
              </a:ext>
            </a:extLst>
          </p:cNvPr>
          <p:cNvSpPr txBox="1">
            <a:spLocks/>
          </p:cNvSpPr>
          <p:nvPr/>
        </p:nvSpPr>
        <p:spPr>
          <a:xfrm>
            <a:off x="1124629" y="2974848"/>
            <a:ext cx="6894741" cy="216865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b="0" i="0" dirty="0">
                <a:solidFill>
                  <a:schemeClr val="accent1"/>
                </a:solidFill>
                <a:effectLst/>
                <a:latin typeface="-apple-system"/>
              </a:rPr>
              <a:t>* The level of </a:t>
            </a:r>
            <a:r>
              <a:rPr lang="en-IN" sz="1500" b="0" i="0" dirty="0">
                <a:solidFill>
                  <a:srgbClr val="FFFF00"/>
                </a:solidFill>
                <a:effectLst/>
                <a:latin typeface="-apple-system"/>
              </a:rPr>
              <a:t>Education</a:t>
            </a:r>
            <a:r>
              <a:rPr lang="en-IN" sz="1500" b="0" i="0" dirty="0">
                <a:solidFill>
                  <a:schemeClr val="accent1"/>
                </a:solidFill>
                <a:effectLst/>
                <a:latin typeface="-apple-system"/>
              </a:rPr>
              <a:t> (graduated/ not graduated) does not make a significant difference in loan approval, besides majority of loan applicants were Graduated that's why their loan approval count is high, however most of the loan applicants who did not graduate also got loan approved.</a:t>
            </a:r>
          </a:p>
          <a:p>
            <a:pPr algn="l"/>
            <a:r>
              <a:rPr lang="en-IN" sz="1500" b="0" i="0" dirty="0">
                <a:solidFill>
                  <a:schemeClr val="accent1"/>
                </a:solidFill>
                <a:effectLst/>
                <a:latin typeface="-apple-system"/>
              </a:rPr>
              <a:t>* </a:t>
            </a:r>
            <a:r>
              <a:rPr lang="en-IN" sz="1500" b="0" i="0" dirty="0">
                <a:solidFill>
                  <a:srgbClr val="FFFF00"/>
                </a:solidFill>
                <a:effectLst/>
                <a:latin typeface="-apple-system"/>
              </a:rPr>
              <a:t>Self Employment </a:t>
            </a:r>
            <a:r>
              <a:rPr lang="en-IN" sz="1500" b="0" i="0" dirty="0">
                <a:solidFill>
                  <a:schemeClr val="accent1"/>
                </a:solidFill>
                <a:effectLst/>
                <a:latin typeface="-apple-system"/>
              </a:rPr>
              <a:t>also does not make any difference in loan approval same as Education.</a:t>
            </a:r>
          </a:p>
          <a:p>
            <a:pPr algn="l"/>
            <a:r>
              <a:rPr lang="en-IN" sz="1500" b="0" i="0" dirty="0">
                <a:solidFill>
                  <a:schemeClr val="accent1"/>
                </a:solidFill>
                <a:effectLst/>
                <a:latin typeface="-apple-system"/>
              </a:rPr>
              <a:t>* As per </a:t>
            </a:r>
            <a:r>
              <a:rPr lang="en-IN" sz="1500" b="0" i="0" dirty="0">
                <a:solidFill>
                  <a:srgbClr val="FFFF00"/>
                </a:solidFill>
                <a:effectLst/>
                <a:latin typeface="-apple-system"/>
              </a:rPr>
              <a:t>Property Area</a:t>
            </a:r>
            <a:r>
              <a:rPr lang="en-IN" sz="1500" b="0" i="0" dirty="0">
                <a:solidFill>
                  <a:schemeClr val="accent1"/>
                </a:solidFill>
                <a:effectLst/>
                <a:latin typeface="-apple-system"/>
              </a:rPr>
              <a:t>, Semiurban </a:t>
            </a:r>
            <a:r>
              <a:rPr lang="en-IN" sz="1500" b="0" i="0" dirty="0" err="1">
                <a:solidFill>
                  <a:schemeClr val="accent1"/>
                </a:solidFill>
                <a:effectLst/>
                <a:latin typeface="-apple-system"/>
              </a:rPr>
              <a:t>Property_Area</a:t>
            </a:r>
            <a:r>
              <a:rPr lang="en-IN" sz="1500" b="0" i="0" dirty="0">
                <a:solidFill>
                  <a:schemeClr val="accent1"/>
                </a:solidFill>
                <a:effectLst/>
                <a:latin typeface="-apple-system"/>
              </a:rPr>
              <a:t> got almost 70% chance of loan approval followed by Urban </a:t>
            </a:r>
            <a:r>
              <a:rPr lang="en-IN" sz="1500" b="0" i="0" dirty="0" err="1">
                <a:solidFill>
                  <a:schemeClr val="accent1"/>
                </a:solidFill>
                <a:effectLst/>
                <a:latin typeface="-apple-system"/>
              </a:rPr>
              <a:t>Property_Area</a:t>
            </a:r>
            <a:r>
              <a:rPr lang="en-IN" sz="1500" b="0" i="0" dirty="0">
                <a:solidFill>
                  <a:schemeClr val="accent1"/>
                </a:solidFill>
                <a:effectLst/>
                <a:latin typeface="-apple-system"/>
              </a:rPr>
              <a:t> which got around 50% chance of loan approval.</a:t>
            </a:r>
          </a:p>
        </p:txBody>
      </p:sp>
      <p:pic>
        <p:nvPicPr>
          <p:cNvPr id="15" name="Picture 14">
            <a:extLst>
              <a:ext uri="{FF2B5EF4-FFF2-40B4-BE49-F238E27FC236}">
                <a16:creationId xmlns:a16="http://schemas.microsoft.com/office/drawing/2014/main" id="{F2ED5813-ECAD-2170-6CD3-E770947571B6}"/>
              </a:ext>
            </a:extLst>
          </p:cNvPr>
          <p:cNvPicPr>
            <a:picLocks noChangeAspect="1"/>
          </p:cNvPicPr>
          <p:nvPr/>
        </p:nvPicPr>
        <p:blipFill>
          <a:blip r:embed="rId3"/>
          <a:stretch>
            <a:fillRect/>
          </a:stretch>
        </p:blipFill>
        <p:spPr>
          <a:xfrm>
            <a:off x="526318" y="926220"/>
            <a:ext cx="2367181" cy="2048628"/>
          </a:xfrm>
          <a:prstGeom prst="rect">
            <a:avLst/>
          </a:prstGeom>
        </p:spPr>
      </p:pic>
      <p:pic>
        <p:nvPicPr>
          <p:cNvPr id="17" name="Picture 16">
            <a:extLst>
              <a:ext uri="{FF2B5EF4-FFF2-40B4-BE49-F238E27FC236}">
                <a16:creationId xmlns:a16="http://schemas.microsoft.com/office/drawing/2014/main" id="{23F60A85-504E-18DB-D329-526637517F33}"/>
              </a:ext>
            </a:extLst>
          </p:cNvPr>
          <p:cNvPicPr>
            <a:picLocks noChangeAspect="1"/>
          </p:cNvPicPr>
          <p:nvPr/>
        </p:nvPicPr>
        <p:blipFill>
          <a:blip r:embed="rId4"/>
          <a:stretch>
            <a:fillRect/>
          </a:stretch>
        </p:blipFill>
        <p:spPr>
          <a:xfrm>
            <a:off x="3183143" y="926220"/>
            <a:ext cx="2367181" cy="2048628"/>
          </a:xfrm>
          <a:prstGeom prst="rect">
            <a:avLst/>
          </a:prstGeom>
        </p:spPr>
      </p:pic>
      <p:pic>
        <p:nvPicPr>
          <p:cNvPr id="19" name="Picture 18">
            <a:extLst>
              <a:ext uri="{FF2B5EF4-FFF2-40B4-BE49-F238E27FC236}">
                <a16:creationId xmlns:a16="http://schemas.microsoft.com/office/drawing/2014/main" id="{6CCD6871-E394-BE13-C039-6BE7968C94CA}"/>
              </a:ext>
            </a:extLst>
          </p:cNvPr>
          <p:cNvPicPr>
            <a:picLocks noChangeAspect="1"/>
          </p:cNvPicPr>
          <p:nvPr/>
        </p:nvPicPr>
        <p:blipFill>
          <a:blip r:embed="rId5"/>
          <a:stretch>
            <a:fillRect/>
          </a:stretch>
        </p:blipFill>
        <p:spPr>
          <a:xfrm>
            <a:off x="5839968" y="926220"/>
            <a:ext cx="2737270" cy="2048628"/>
          </a:xfrm>
          <a:prstGeom prst="rect">
            <a:avLst/>
          </a:prstGeom>
        </p:spPr>
      </p:pic>
    </p:spTree>
    <p:extLst>
      <p:ext uri="{BB962C8B-B14F-4D97-AF65-F5344CB8AC3E}">
        <p14:creationId xmlns:p14="http://schemas.microsoft.com/office/powerpoint/2010/main" val="4069297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3000">
              <a:schemeClr val="dk1"/>
            </a:gs>
            <a:gs pos="47000">
              <a:srgbClr val="088481"/>
            </a:gs>
            <a:gs pos="100000">
              <a:schemeClr val="dk2"/>
            </a:gs>
          </a:gsLst>
          <a:lin ang="2700006" scaled="0"/>
        </a:gradFill>
        <a:effectLst/>
      </p:bgPr>
    </p:bg>
    <p:spTree>
      <p:nvGrpSpPr>
        <p:cNvPr id="1" name="Shape 536"/>
        <p:cNvGrpSpPr/>
        <p:nvPr/>
      </p:nvGrpSpPr>
      <p:grpSpPr>
        <a:xfrm>
          <a:off x="0" y="0"/>
          <a:ext cx="0" cy="0"/>
          <a:chOff x="0" y="0"/>
          <a:chExt cx="0" cy="0"/>
        </a:xfrm>
      </p:grpSpPr>
      <p:sp>
        <p:nvSpPr>
          <p:cNvPr id="537" name="Google Shape;537;p38"/>
          <p:cNvSpPr/>
          <p:nvPr/>
        </p:nvSpPr>
        <p:spPr>
          <a:xfrm rot="5400000">
            <a:off x="9334925" y="4960000"/>
            <a:ext cx="834175" cy="834975"/>
          </a:xfrm>
          <a:custGeom>
            <a:avLst/>
            <a:gdLst/>
            <a:ahLst/>
            <a:cxnLst/>
            <a:rect l="l" t="t" r="r" b="b"/>
            <a:pathLst>
              <a:path w="33367" h="33399" extrusionOk="0">
                <a:moveTo>
                  <a:pt x="0" y="1"/>
                </a:moveTo>
                <a:lnTo>
                  <a:pt x="33366" y="33399"/>
                </a:lnTo>
                <a:lnTo>
                  <a:pt x="333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8"/>
          <p:cNvSpPr txBox="1">
            <a:spLocks noGrp="1"/>
          </p:cNvSpPr>
          <p:nvPr>
            <p:ph type="title"/>
          </p:nvPr>
        </p:nvSpPr>
        <p:spPr>
          <a:xfrm>
            <a:off x="603042" y="44994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CONTENT</a:t>
            </a:r>
            <a:endParaRPr dirty="0"/>
          </a:p>
        </p:txBody>
      </p:sp>
      <p:pic>
        <p:nvPicPr>
          <p:cNvPr id="27" name="Picture 26">
            <a:extLst>
              <a:ext uri="{FF2B5EF4-FFF2-40B4-BE49-F238E27FC236}">
                <a16:creationId xmlns:a16="http://schemas.microsoft.com/office/drawing/2014/main" id="{DD043B22-81BF-2BBE-2379-E56FEBA5B569}"/>
              </a:ext>
            </a:extLst>
          </p:cNvPr>
          <p:cNvPicPr>
            <a:picLocks noChangeAspect="1"/>
          </p:cNvPicPr>
          <p:nvPr/>
        </p:nvPicPr>
        <p:blipFill>
          <a:blip r:embed="rId3"/>
          <a:stretch>
            <a:fillRect/>
          </a:stretch>
        </p:blipFill>
        <p:spPr>
          <a:xfrm>
            <a:off x="2191045" y="1022640"/>
            <a:ext cx="4527994" cy="40974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1903854"/>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a:t>
            </a:r>
            <a:r>
              <a:rPr lang="en" sz="4800" dirty="0"/>
              <a:t> ENGINEERING</a:t>
            </a:r>
            <a:endParaRPr sz="4800" dirty="0"/>
          </a:p>
        </p:txBody>
      </p:sp>
      <p:sp>
        <p:nvSpPr>
          <p:cNvPr id="556" name="Google Shape;556;p39"/>
          <p:cNvSpPr txBox="1">
            <a:spLocks noGrp="1"/>
          </p:cNvSpPr>
          <p:nvPr>
            <p:ph type="subTitle" idx="1"/>
          </p:nvPr>
        </p:nvSpPr>
        <p:spPr>
          <a:xfrm>
            <a:off x="126150" y="3514002"/>
            <a:ext cx="5040138" cy="7960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Selecting the important features and eliminating the non-essential ones.</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07648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ENCODING DATA TO NUMERIC</a:t>
            </a:r>
          </a:p>
        </p:txBody>
      </p:sp>
      <p:pic>
        <p:nvPicPr>
          <p:cNvPr id="5" name="Picture 4">
            <a:extLst>
              <a:ext uri="{FF2B5EF4-FFF2-40B4-BE49-F238E27FC236}">
                <a16:creationId xmlns:a16="http://schemas.microsoft.com/office/drawing/2014/main" id="{00FD0425-71B2-373A-1886-38B8609861DF}"/>
              </a:ext>
            </a:extLst>
          </p:cNvPr>
          <p:cNvPicPr>
            <a:picLocks noChangeAspect="1"/>
          </p:cNvPicPr>
          <p:nvPr/>
        </p:nvPicPr>
        <p:blipFill>
          <a:blip r:embed="rId3"/>
          <a:stretch>
            <a:fillRect/>
          </a:stretch>
        </p:blipFill>
        <p:spPr>
          <a:xfrm>
            <a:off x="3024909" y="889509"/>
            <a:ext cx="3094181" cy="1271952"/>
          </a:xfrm>
          <a:prstGeom prst="rect">
            <a:avLst/>
          </a:prstGeom>
        </p:spPr>
      </p:pic>
      <p:pic>
        <p:nvPicPr>
          <p:cNvPr id="7" name="Picture 6">
            <a:extLst>
              <a:ext uri="{FF2B5EF4-FFF2-40B4-BE49-F238E27FC236}">
                <a16:creationId xmlns:a16="http://schemas.microsoft.com/office/drawing/2014/main" id="{37F205BC-E628-0DFE-C8AD-4D8E84699C12}"/>
              </a:ext>
            </a:extLst>
          </p:cNvPr>
          <p:cNvPicPr>
            <a:picLocks noChangeAspect="1"/>
          </p:cNvPicPr>
          <p:nvPr/>
        </p:nvPicPr>
        <p:blipFill>
          <a:blip r:embed="rId4"/>
          <a:stretch>
            <a:fillRect/>
          </a:stretch>
        </p:blipFill>
        <p:spPr>
          <a:xfrm>
            <a:off x="501227" y="2398877"/>
            <a:ext cx="6462990" cy="1358124"/>
          </a:xfrm>
          <a:prstGeom prst="rect">
            <a:avLst/>
          </a:prstGeom>
        </p:spPr>
      </p:pic>
      <p:pic>
        <p:nvPicPr>
          <p:cNvPr id="9" name="Picture 8">
            <a:extLst>
              <a:ext uri="{FF2B5EF4-FFF2-40B4-BE49-F238E27FC236}">
                <a16:creationId xmlns:a16="http://schemas.microsoft.com/office/drawing/2014/main" id="{0FA51915-987C-1BA3-9305-6332182F5586}"/>
              </a:ext>
            </a:extLst>
          </p:cNvPr>
          <p:cNvPicPr>
            <a:picLocks noChangeAspect="1"/>
          </p:cNvPicPr>
          <p:nvPr/>
        </p:nvPicPr>
        <p:blipFill>
          <a:blip r:embed="rId5"/>
          <a:stretch>
            <a:fillRect/>
          </a:stretch>
        </p:blipFill>
        <p:spPr>
          <a:xfrm>
            <a:off x="6964217" y="2398877"/>
            <a:ext cx="1896473" cy="1358124"/>
          </a:xfrm>
          <a:prstGeom prst="rect">
            <a:avLst/>
          </a:prstGeom>
        </p:spPr>
      </p:pic>
      <p:sp>
        <p:nvSpPr>
          <p:cNvPr id="10" name="Right Arrow 9">
            <a:extLst>
              <a:ext uri="{FF2B5EF4-FFF2-40B4-BE49-F238E27FC236}">
                <a16:creationId xmlns:a16="http://schemas.microsoft.com/office/drawing/2014/main" id="{C3F080EF-B5F9-6A4D-6C90-EFC325631B02}"/>
              </a:ext>
            </a:extLst>
          </p:cNvPr>
          <p:cNvSpPr/>
          <p:nvPr/>
        </p:nvSpPr>
        <p:spPr>
          <a:xfrm rot="5400000">
            <a:off x="4013930" y="2009061"/>
            <a:ext cx="618836" cy="3048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626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052038" y="1414914"/>
            <a:ext cx="6939813" cy="312821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376413" y="1414914"/>
            <a:ext cx="5906062" cy="3345336"/>
          </a:xfrm>
          <a:prstGeom prst="rect">
            <a:avLst/>
          </a:prstGeom>
        </p:spPr>
        <p:txBody>
          <a:bodyPr spcFirstLastPara="1" wrap="square" lIns="91425" tIns="91425" rIns="91425" bIns="91425" anchor="ctr" anchorCtr="0">
            <a:noAutofit/>
          </a:bodyPr>
          <a:lstStyle/>
          <a:p>
            <a:pPr marL="0" indent="0" algn="l"/>
            <a:r>
              <a:rPr lang="en-IN" sz="2000" b="0" i="0" u="none" strike="noStrike" dirty="0">
                <a:solidFill>
                  <a:schemeClr val="tx2"/>
                </a:solidFill>
                <a:effectLst/>
                <a:latin typeface="Helvetica Neue" panose="02000503000000020004" pitchFamily="2" charset="0"/>
              </a:rPr>
              <a:t>Below there are 2 methods to perform feature engineering: </a:t>
            </a:r>
          </a:p>
          <a:p>
            <a:pPr marL="0" indent="0" algn="l"/>
            <a:br>
              <a:rPr lang="en-IN" sz="2000" dirty="0">
                <a:solidFill>
                  <a:schemeClr val="tx2"/>
                </a:solidFill>
              </a:rPr>
            </a:br>
            <a:r>
              <a:rPr lang="en-IN" sz="2000" dirty="0">
                <a:solidFill>
                  <a:srgbClr val="FFFF00"/>
                </a:solidFill>
              </a:rPr>
              <a:t>Method 1</a:t>
            </a:r>
            <a:r>
              <a:rPr lang="en-IN" sz="2000" b="0" i="0" u="none" strike="noStrike" dirty="0">
                <a:solidFill>
                  <a:schemeClr val="tx2"/>
                </a:solidFill>
                <a:effectLst/>
                <a:latin typeface="Helvetica Neue" panose="02000503000000020004" pitchFamily="2" charset="0"/>
              </a:rPr>
              <a:t>: Correlation Matrix</a:t>
            </a:r>
          </a:p>
          <a:p>
            <a:pPr marL="0" indent="0" algn="l"/>
            <a:br>
              <a:rPr lang="en-IN" sz="2000" dirty="0">
                <a:solidFill>
                  <a:schemeClr val="tx2"/>
                </a:solidFill>
              </a:rPr>
            </a:br>
            <a:r>
              <a:rPr lang="en-IN" sz="2000" dirty="0">
                <a:solidFill>
                  <a:srgbClr val="FFFF00"/>
                </a:solidFill>
              </a:rPr>
              <a:t>Method 2</a:t>
            </a:r>
            <a:r>
              <a:rPr lang="en-IN" sz="2000" b="0" i="0" u="none" strike="noStrike" dirty="0">
                <a:solidFill>
                  <a:schemeClr val="tx2"/>
                </a:solidFill>
                <a:effectLst/>
                <a:latin typeface="Helvetica Neue" panose="02000503000000020004" pitchFamily="2" charset="0"/>
              </a:rPr>
              <a:t>: </a:t>
            </a:r>
            <a:r>
              <a:rPr lang="en-IN" sz="2000" i="0" dirty="0">
                <a:effectLst/>
                <a:latin typeface="Helvetica Neue" panose="02000503000000020004" pitchFamily="2" charset="0"/>
                <a:ea typeface="Helvetica Neue" panose="02000503000000020004" pitchFamily="2" charset="0"/>
                <a:cs typeface="Helvetica Neue" panose="02000503000000020004" pitchFamily="2" charset="0"/>
              </a:rPr>
              <a:t>Recursive Feature Estimation (RFE)</a:t>
            </a:r>
          </a:p>
        </p:txBody>
      </p:sp>
      <p:sp>
        <p:nvSpPr>
          <p:cNvPr id="2" name="Google Shape;614;p43">
            <a:extLst>
              <a:ext uri="{FF2B5EF4-FFF2-40B4-BE49-F238E27FC236}">
                <a16:creationId xmlns:a16="http://schemas.microsoft.com/office/drawing/2014/main" id="{828DC620-5EBF-ECB1-FE80-8939E71C66A9}"/>
              </a:ext>
            </a:extLst>
          </p:cNvPr>
          <p:cNvSpPr txBox="1">
            <a:spLocks/>
          </p:cNvSpPr>
          <p:nvPr/>
        </p:nvSpPr>
        <p:spPr>
          <a:xfrm>
            <a:off x="567002" y="60037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Righteous"/>
              <a:buNone/>
              <a:defRPr sz="30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FEATURE ENGINEERING</a:t>
            </a:r>
          </a:p>
        </p:txBody>
      </p:sp>
    </p:spTree>
    <p:extLst>
      <p:ext uri="{BB962C8B-B14F-4D97-AF65-F5344CB8AC3E}">
        <p14:creationId xmlns:p14="http://schemas.microsoft.com/office/powerpoint/2010/main" val="311056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CORRELATION MATRIX</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110537" y="3509818"/>
            <a:ext cx="6989753" cy="163368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u="none" strike="noStrike" dirty="0">
                <a:solidFill>
                  <a:schemeClr val="accent1"/>
                </a:solidFill>
                <a:effectLst/>
                <a:latin typeface="Helvetica Neue" panose="02000503000000020004" pitchFamily="2" charset="0"/>
              </a:rPr>
              <a:t>* </a:t>
            </a:r>
            <a:r>
              <a:rPr lang="en-IN" b="0" i="0" u="none" strike="noStrike" dirty="0" err="1">
                <a:solidFill>
                  <a:srgbClr val="FFFF00"/>
                </a:solidFill>
                <a:effectLst/>
                <a:latin typeface="Helvetica Neue" panose="02000503000000020004" pitchFamily="2" charset="0"/>
              </a:rPr>
              <a:t>Credit_History</a:t>
            </a:r>
            <a:r>
              <a:rPr lang="en-IN" b="0" i="0" u="none" strike="noStrike" dirty="0">
                <a:solidFill>
                  <a:srgbClr val="FFFF00"/>
                </a:solidFill>
                <a:effectLst/>
                <a:latin typeface="Helvetica Neue" panose="02000503000000020004" pitchFamily="2" charset="0"/>
              </a:rPr>
              <a:t> </a:t>
            </a:r>
            <a:r>
              <a:rPr lang="en-IN" b="0" i="0" u="none" strike="noStrike" dirty="0">
                <a:solidFill>
                  <a:schemeClr val="accent1"/>
                </a:solidFill>
                <a:effectLst/>
                <a:latin typeface="Helvetica Neue" panose="02000503000000020004" pitchFamily="2" charset="0"/>
              </a:rPr>
              <a:t>has the highest correlation of 0.54 with </a:t>
            </a:r>
            <a:r>
              <a:rPr lang="en-IN" b="0" i="0" u="none" strike="noStrike" dirty="0" err="1">
                <a:solidFill>
                  <a:srgbClr val="FFFF00"/>
                </a:solidFill>
                <a:effectLst/>
                <a:latin typeface="Helvetica Neue" panose="02000503000000020004" pitchFamily="2" charset="0"/>
              </a:rPr>
              <a:t>Loan_Status</a:t>
            </a:r>
            <a:r>
              <a:rPr lang="en-IN" b="0" i="0" u="none" strike="noStrike" dirty="0">
                <a:solidFill>
                  <a:schemeClr val="accent1"/>
                </a:solidFill>
                <a:effectLst/>
                <a:latin typeface="Helvetica Neue" panose="02000503000000020004" pitchFamily="2" charset="0"/>
              </a:rPr>
              <a:t>. Therefore, our </a:t>
            </a:r>
            <a:r>
              <a:rPr lang="en-IN" b="0" i="0" u="none" strike="noStrike" dirty="0" err="1">
                <a:solidFill>
                  <a:srgbClr val="FFFF00"/>
                </a:solidFill>
                <a:effectLst/>
                <a:latin typeface="Helvetica Neue" panose="02000503000000020004" pitchFamily="2" charset="0"/>
              </a:rPr>
              <a:t>Loan_Status</a:t>
            </a:r>
            <a:r>
              <a:rPr lang="en-IN" b="0" i="0" u="none" strike="noStrike" dirty="0">
                <a:solidFill>
                  <a:srgbClr val="FFFF00"/>
                </a:solidFill>
                <a:effectLst/>
                <a:latin typeface="Helvetica Neue" panose="02000503000000020004" pitchFamily="2" charset="0"/>
              </a:rPr>
              <a:t> </a:t>
            </a:r>
            <a:r>
              <a:rPr lang="en-IN" b="0" i="0" u="none" strike="noStrike" dirty="0">
                <a:solidFill>
                  <a:schemeClr val="accent1"/>
                </a:solidFill>
                <a:effectLst/>
                <a:latin typeface="Helvetica Neue" panose="02000503000000020004" pitchFamily="2" charset="0"/>
              </a:rPr>
              <a:t>is highly dependent on loan applicant's </a:t>
            </a:r>
            <a:r>
              <a:rPr lang="en-IN" b="0" i="0" u="none" strike="noStrike" dirty="0" err="1">
                <a:solidFill>
                  <a:srgbClr val="FFFF00"/>
                </a:solidFill>
                <a:effectLst/>
                <a:latin typeface="Helvetica Neue" panose="02000503000000020004" pitchFamily="2" charset="0"/>
              </a:rPr>
              <a:t>Credit_History</a:t>
            </a:r>
            <a:r>
              <a:rPr lang="en-IN" b="0" i="0" u="none" strike="noStrike" dirty="0">
                <a:solidFill>
                  <a:schemeClr val="accent1"/>
                </a:solidFill>
                <a:effectLst/>
                <a:latin typeface="Helvetica Neue" panose="02000503000000020004" pitchFamily="2" charset="0"/>
              </a:rPr>
              <a:t>. </a:t>
            </a:r>
          </a:p>
          <a:p>
            <a:pPr algn="l"/>
            <a:r>
              <a:rPr lang="en-IN" b="0" i="0" u="none" strike="noStrike" dirty="0">
                <a:solidFill>
                  <a:schemeClr val="accent1"/>
                </a:solidFill>
                <a:effectLst/>
                <a:latin typeface="Helvetica Neue" panose="02000503000000020004" pitchFamily="2" charset="0"/>
              </a:rPr>
              <a:t>* There is a strong correlation between </a:t>
            </a:r>
            <a:r>
              <a:rPr lang="en-IN" b="0" i="0" u="none" strike="noStrike" dirty="0" err="1">
                <a:solidFill>
                  <a:srgbClr val="FFFF00"/>
                </a:solidFill>
                <a:effectLst/>
                <a:latin typeface="Helvetica Neue" panose="02000503000000020004" pitchFamily="2" charset="0"/>
              </a:rPr>
              <a:t>LoanAmount</a:t>
            </a:r>
            <a:r>
              <a:rPr lang="en-IN" b="0" i="0" u="none" strike="noStrike" dirty="0">
                <a:solidFill>
                  <a:schemeClr val="accent1"/>
                </a:solidFill>
                <a:effectLst/>
                <a:latin typeface="Helvetica Neue" panose="02000503000000020004" pitchFamily="2" charset="0"/>
              </a:rPr>
              <a:t> &amp; </a:t>
            </a:r>
            <a:r>
              <a:rPr lang="en-IN" b="0" i="0" u="none" strike="noStrike" dirty="0" err="1">
                <a:solidFill>
                  <a:srgbClr val="FFFF00"/>
                </a:solidFill>
                <a:effectLst/>
                <a:latin typeface="Helvetica Neue" panose="02000503000000020004" pitchFamily="2" charset="0"/>
              </a:rPr>
              <a:t>ApplicantIncome</a:t>
            </a:r>
            <a:r>
              <a:rPr lang="en-IN" b="0" i="0" u="none" strike="noStrike" dirty="0">
                <a:solidFill>
                  <a:schemeClr val="accent1"/>
                </a:solidFill>
                <a:effectLst/>
                <a:latin typeface="Helvetica Neue" panose="02000503000000020004" pitchFamily="2" charset="0"/>
              </a:rPr>
              <a:t> of 0.56 </a:t>
            </a:r>
          </a:p>
          <a:p>
            <a:pPr algn="l"/>
            <a:r>
              <a:rPr lang="en-IN" b="0" i="0" u="none" strike="noStrike" dirty="0">
                <a:solidFill>
                  <a:schemeClr val="accent1"/>
                </a:solidFill>
                <a:effectLst/>
                <a:latin typeface="Helvetica Neue" panose="02000503000000020004" pitchFamily="2" charset="0"/>
              </a:rPr>
              <a:t>* Also there is a moderate correlation between </a:t>
            </a:r>
            <a:r>
              <a:rPr lang="en-IN" b="0" i="0" u="none" strike="noStrike" dirty="0">
                <a:solidFill>
                  <a:srgbClr val="FFFF00"/>
                </a:solidFill>
                <a:effectLst/>
                <a:latin typeface="Helvetica Neue" panose="02000503000000020004" pitchFamily="2" charset="0"/>
              </a:rPr>
              <a:t>Married</a:t>
            </a:r>
            <a:r>
              <a:rPr lang="en-IN" b="0" i="0" u="none" strike="noStrike" dirty="0">
                <a:solidFill>
                  <a:schemeClr val="accent1"/>
                </a:solidFill>
                <a:effectLst/>
                <a:latin typeface="Helvetica Neue" panose="02000503000000020004" pitchFamily="2" charset="0"/>
              </a:rPr>
              <a:t> &amp; </a:t>
            </a:r>
            <a:r>
              <a:rPr lang="en-IN" b="0" i="0" u="none" strike="noStrike" dirty="0">
                <a:solidFill>
                  <a:srgbClr val="FFFF00"/>
                </a:solidFill>
                <a:effectLst/>
                <a:latin typeface="Helvetica Neue" panose="02000503000000020004" pitchFamily="2" charset="0"/>
              </a:rPr>
              <a:t>Gender</a:t>
            </a:r>
            <a:r>
              <a:rPr lang="en-IN" b="0" i="0" u="none" strike="noStrike" dirty="0">
                <a:solidFill>
                  <a:schemeClr val="accent1"/>
                </a:solidFill>
                <a:effectLst/>
                <a:latin typeface="Helvetica Neue" panose="02000503000000020004" pitchFamily="2" charset="0"/>
              </a:rPr>
              <a:t> of 0.36 </a:t>
            </a:r>
          </a:p>
          <a:p>
            <a:pPr algn="l"/>
            <a:r>
              <a:rPr lang="en-IN" b="0" i="0" u="none" strike="noStrike" dirty="0">
                <a:solidFill>
                  <a:schemeClr val="accent1"/>
                </a:solidFill>
                <a:effectLst/>
                <a:latin typeface="Helvetica Neue" panose="02000503000000020004" pitchFamily="2" charset="0"/>
              </a:rPr>
              <a:t>*However, </a:t>
            </a:r>
            <a:r>
              <a:rPr lang="en-IN" b="0" i="0" u="none" strike="noStrike" dirty="0" err="1">
                <a:solidFill>
                  <a:srgbClr val="FFFF00"/>
                </a:solidFill>
                <a:effectLst/>
                <a:latin typeface="Helvetica Neue" panose="02000503000000020004" pitchFamily="2" charset="0"/>
              </a:rPr>
              <a:t>CoapplicantIncome</a:t>
            </a:r>
            <a:r>
              <a:rPr lang="en-IN" b="0" i="0" u="none" strike="noStrike" dirty="0">
                <a:solidFill>
                  <a:schemeClr val="accent1"/>
                </a:solidFill>
                <a:effectLst/>
                <a:latin typeface="Helvetica Neue" panose="02000503000000020004" pitchFamily="2" charset="0"/>
              </a:rPr>
              <a:t>, </a:t>
            </a:r>
            <a:r>
              <a:rPr lang="en-IN" b="0" i="0" u="none" strike="noStrike" dirty="0" err="1">
                <a:solidFill>
                  <a:srgbClr val="FFFF00"/>
                </a:solidFill>
                <a:effectLst/>
                <a:latin typeface="Helvetica Neue" panose="02000503000000020004" pitchFamily="2" charset="0"/>
              </a:rPr>
              <a:t>ApplicantIncome</a:t>
            </a:r>
            <a:r>
              <a:rPr lang="en-IN" b="0" i="0" u="none" strike="noStrike" dirty="0">
                <a:solidFill>
                  <a:schemeClr val="accent1"/>
                </a:solidFill>
                <a:effectLst/>
                <a:latin typeface="Helvetica Neue" panose="02000503000000020004" pitchFamily="2" charset="0"/>
              </a:rPr>
              <a:t>, </a:t>
            </a:r>
            <a:r>
              <a:rPr lang="en-IN" b="0" i="0" u="none" strike="noStrike" dirty="0" err="1">
                <a:solidFill>
                  <a:srgbClr val="FFFF00"/>
                </a:solidFill>
                <a:effectLst/>
                <a:latin typeface="Helvetica Neue" panose="02000503000000020004" pitchFamily="2" charset="0"/>
              </a:rPr>
              <a:t>Loan_Amount_Term</a:t>
            </a:r>
            <a:r>
              <a:rPr lang="en-IN" b="0" i="0" u="none" strike="noStrike" dirty="0">
                <a:solidFill>
                  <a:schemeClr val="accent1"/>
                </a:solidFill>
                <a:effectLst/>
                <a:latin typeface="Helvetica Neue" panose="02000503000000020004" pitchFamily="2" charset="0"/>
              </a:rPr>
              <a:t>, </a:t>
            </a:r>
            <a:r>
              <a:rPr lang="en-IN" b="0" i="0" u="none" strike="noStrike" dirty="0" err="1">
                <a:solidFill>
                  <a:srgbClr val="FFFF00"/>
                </a:solidFill>
                <a:effectLst/>
                <a:latin typeface="Helvetica Neue" panose="02000503000000020004" pitchFamily="2" charset="0"/>
              </a:rPr>
              <a:t>LoanAmount</a:t>
            </a:r>
            <a:r>
              <a:rPr lang="en-IN" b="0" i="0" u="none" strike="noStrike" dirty="0">
                <a:solidFill>
                  <a:schemeClr val="accent1"/>
                </a:solidFill>
                <a:effectLst/>
                <a:latin typeface="Helvetica Neue" panose="02000503000000020004" pitchFamily="2" charset="0"/>
              </a:rPr>
              <a:t> are least correlated but we are not dropping them as our dataset got less number of records.</a:t>
            </a:r>
          </a:p>
        </p:txBody>
      </p:sp>
      <p:pic>
        <p:nvPicPr>
          <p:cNvPr id="5" name="Picture 4">
            <a:extLst>
              <a:ext uri="{FF2B5EF4-FFF2-40B4-BE49-F238E27FC236}">
                <a16:creationId xmlns:a16="http://schemas.microsoft.com/office/drawing/2014/main" id="{158C5DE6-B8DB-2161-017C-9E4E9343743B}"/>
              </a:ext>
            </a:extLst>
          </p:cNvPr>
          <p:cNvPicPr>
            <a:picLocks noChangeAspect="1"/>
          </p:cNvPicPr>
          <p:nvPr/>
        </p:nvPicPr>
        <p:blipFill>
          <a:blip r:embed="rId3"/>
          <a:stretch>
            <a:fillRect/>
          </a:stretch>
        </p:blipFill>
        <p:spPr>
          <a:xfrm>
            <a:off x="6530110" y="1005171"/>
            <a:ext cx="1898629" cy="2504647"/>
          </a:xfrm>
          <a:prstGeom prst="rect">
            <a:avLst/>
          </a:prstGeom>
        </p:spPr>
      </p:pic>
      <p:pic>
        <p:nvPicPr>
          <p:cNvPr id="7" name="Picture 6">
            <a:extLst>
              <a:ext uri="{FF2B5EF4-FFF2-40B4-BE49-F238E27FC236}">
                <a16:creationId xmlns:a16="http://schemas.microsoft.com/office/drawing/2014/main" id="{4C28B234-5AF4-D3EF-CAFA-1A2BE497EACF}"/>
              </a:ext>
            </a:extLst>
          </p:cNvPr>
          <p:cNvPicPr>
            <a:picLocks noChangeAspect="1"/>
          </p:cNvPicPr>
          <p:nvPr/>
        </p:nvPicPr>
        <p:blipFill>
          <a:blip r:embed="rId4"/>
          <a:stretch>
            <a:fillRect/>
          </a:stretch>
        </p:blipFill>
        <p:spPr>
          <a:xfrm>
            <a:off x="466147" y="1005171"/>
            <a:ext cx="6063963" cy="2504647"/>
          </a:xfrm>
          <a:prstGeom prst="rect">
            <a:avLst/>
          </a:prstGeom>
        </p:spPr>
      </p:pic>
    </p:spTree>
    <p:extLst>
      <p:ext uri="{BB962C8B-B14F-4D97-AF65-F5344CB8AC3E}">
        <p14:creationId xmlns:p14="http://schemas.microsoft.com/office/powerpoint/2010/main" val="311719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900839" y="33390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RECURSIVE FEATURE ESTIMATION</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165955" y="3509294"/>
            <a:ext cx="6989753" cy="1191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u="none" strike="noStrike" dirty="0">
                <a:solidFill>
                  <a:schemeClr val="tx2"/>
                </a:solidFill>
                <a:effectLst/>
                <a:latin typeface="Helvetica Neue" panose="02000503000000020004" pitchFamily="2" charset="0"/>
              </a:rPr>
              <a:t>* </a:t>
            </a:r>
            <a:r>
              <a:rPr lang="en-IN" b="0" i="0" u="none" strike="noStrike" dirty="0">
                <a:solidFill>
                  <a:srgbClr val="FFFF00"/>
                </a:solidFill>
                <a:effectLst/>
                <a:latin typeface="Helvetica Neue" panose="02000503000000020004" pitchFamily="2" charset="0"/>
              </a:rPr>
              <a:t>RFE</a:t>
            </a:r>
            <a:r>
              <a:rPr lang="en-IN" b="0" i="0" u="none" strike="noStrike" dirty="0">
                <a:solidFill>
                  <a:schemeClr val="tx2"/>
                </a:solidFill>
                <a:effectLst/>
                <a:latin typeface="Helvetica Neue" panose="02000503000000020004" pitchFamily="2" charset="0"/>
              </a:rPr>
              <a:t> showed that accuracy was higher while selecting almost all the features (n = 10 or 11). Hence, we will not drop any attribute/ column from our dataset. </a:t>
            </a:r>
          </a:p>
          <a:p>
            <a:pPr marL="285750" indent="-285750" algn="l">
              <a:buFont typeface="Arial" panose="020B0604020202020204" pitchFamily="34" charset="0"/>
              <a:buChar char="•"/>
            </a:pPr>
            <a:endParaRPr lang="en-IN" b="0" i="0" u="none" strike="noStrike" dirty="0">
              <a:solidFill>
                <a:schemeClr val="tx2"/>
              </a:solidFill>
              <a:effectLst/>
              <a:latin typeface="Helvetica Neue" panose="02000503000000020004" pitchFamily="2" charset="0"/>
            </a:endParaRPr>
          </a:p>
          <a:p>
            <a:pPr algn="l"/>
            <a:r>
              <a:rPr lang="en-IN" b="0" i="0" u="none" strike="noStrike" dirty="0">
                <a:solidFill>
                  <a:schemeClr val="tx2"/>
                </a:solidFill>
                <a:effectLst/>
                <a:latin typeface="Helvetica Neue" panose="02000503000000020004" pitchFamily="2" charset="0"/>
              </a:rPr>
              <a:t>* Even coordinating with </a:t>
            </a:r>
            <a:r>
              <a:rPr lang="en-IN" b="0" i="0" u="none" strike="noStrike" dirty="0">
                <a:solidFill>
                  <a:srgbClr val="FFFF00"/>
                </a:solidFill>
                <a:effectLst/>
                <a:latin typeface="Helvetica Neue" panose="02000503000000020004" pitchFamily="2" charset="0"/>
              </a:rPr>
              <a:t>Correlation matrix's </a:t>
            </a:r>
            <a:r>
              <a:rPr lang="en-IN" b="0" i="0" u="none" strike="noStrike" dirty="0">
                <a:solidFill>
                  <a:schemeClr val="tx2"/>
                </a:solidFill>
                <a:effectLst/>
                <a:latin typeface="Helvetica Neue" panose="02000503000000020004" pitchFamily="2" charset="0"/>
              </a:rPr>
              <a:t>results where we did not see any strong reason to drop any attribute.</a:t>
            </a:r>
          </a:p>
        </p:txBody>
      </p:sp>
      <p:pic>
        <p:nvPicPr>
          <p:cNvPr id="3" name="Picture 2">
            <a:extLst>
              <a:ext uri="{FF2B5EF4-FFF2-40B4-BE49-F238E27FC236}">
                <a16:creationId xmlns:a16="http://schemas.microsoft.com/office/drawing/2014/main" id="{8329A3AD-A6BF-AD84-98E5-29879565E9D4}"/>
              </a:ext>
            </a:extLst>
          </p:cNvPr>
          <p:cNvPicPr>
            <a:picLocks noChangeAspect="1"/>
          </p:cNvPicPr>
          <p:nvPr/>
        </p:nvPicPr>
        <p:blipFill>
          <a:blip r:embed="rId3"/>
          <a:stretch>
            <a:fillRect/>
          </a:stretch>
        </p:blipFill>
        <p:spPr>
          <a:xfrm>
            <a:off x="1706996" y="1038460"/>
            <a:ext cx="3344743" cy="2226159"/>
          </a:xfrm>
          <a:prstGeom prst="rect">
            <a:avLst/>
          </a:prstGeom>
        </p:spPr>
      </p:pic>
      <p:pic>
        <p:nvPicPr>
          <p:cNvPr id="8" name="Picture 7">
            <a:extLst>
              <a:ext uri="{FF2B5EF4-FFF2-40B4-BE49-F238E27FC236}">
                <a16:creationId xmlns:a16="http://schemas.microsoft.com/office/drawing/2014/main" id="{66A2594C-861E-03B4-01BD-84BF8CAE65CA}"/>
              </a:ext>
            </a:extLst>
          </p:cNvPr>
          <p:cNvPicPr>
            <a:picLocks noChangeAspect="1"/>
          </p:cNvPicPr>
          <p:nvPr/>
        </p:nvPicPr>
        <p:blipFill>
          <a:blip r:embed="rId4"/>
          <a:stretch>
            <a:fillRect/>
          </a:stretch>
        </p:blipFill>
        <p:spPr>
          <a:xfrm>
            <a:off x="5430405" y="1038459"/>
            <a:ext cx="1663122" cy="2226159"/>
          </a:xfrm>
          <a:prstGeom prst="rect">
            <a:avLst/>
          </a:prstGeom>
        </p:spPr>
      </p:pic>
    </p:spTree>
    <p:extLst>
      <p:ext uri="{BB962C8B-B14F-4D97-AF65-F5344CB8AC3E}">
        <p14:creationId xmlns:p14="http://schemas.microsoft.com/office/powerpoint/2010/main" val="2197014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1903854"/>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PREDICTIVE</a:t>
            </a:r>
            <a:r>
              <a:rPr lang="en" sz="4800" dirty="0"/>
              <a:t> MODELING</a:t>
            </a:r>
            <a:endParaRPr sz="4800" dirty="0"/>
          </a:p>
        </p:txBody>
      </p:sp>
      <p:sp>
        <p:nvSpPr>
          <p:cNvPr id="556" name="Google Shape;556;p39"/>
          <p:cNvSpPr txBox="1">
            <a:spLocks noGrp="1"/>
          </p:cNvSpPr>
          <p:nvPr>
            <p:ph type="subTitle" idx="1"/>
          </p:nvPr>
        </p:nvSpPr>
        <p:spPr>
          <a:xfrm>
            <a:off x="126150" y="3514002"/>
            <a:ext cx="5040138" cy="1477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Splitting data into train-test set and applying ML algos (supervised &amp; unsupervised ); training &amp; evaluating model’s performance to make optimal predictions. </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9727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1212181" y="193683"/>
            <a:ext cx="6872037" cy="6252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DATA SPLIT (TRAIN-TEST)</a:t>
            </a:r>
          </a:p>
        </p:txBody>
      </p:sp>
      <p:sp>
        <p:nvSpPr>
          <p:cNvPr id="2" name="TextBox 1">
            <a:extLst>
              <a:ext uri="{FF2B5EF4-FFF2-40B4-BE49-F238E27FC236}">
                <a16:creationId xmlns:a16="http://schemas.microsoft.com/office/drawing/2014/main" id="{DD1594BA-DC33-2C36-25DC-2D7CEBFF86A6}"/>
              </a:ext>
            </a:extLst>
          </p:cNvPr>
          <p:cNvSpPr txBox="1"/>
          <p:nvPr/>
        </p:nvSpPr>
        <p:spPr>
          <a:xfrm>
            <a:off x="1212181" y="932249"/>
            <a:ext cx="6891556" cy="553998"/>
          </a:xfrm>
          <a:prstGeom prst="rect">
            <a:avLst/>
          </a:prstGeom>
          <a:noFill/>
        </p:spPr>
        <p:txBody>
          <a:bodyPr wrap="square" rtlCol="0">
            <a:spAutoFit/>
          </a:bodyPr>
          <a:lstStyle/>
          <a:p>
            <a:r>
              <a:rPr lang="en-IN" sz="1500" b="0" i="0" u="none" strike="noStrike" dirty="0">
                <a:solidFill>
                  <a:schemeClr val="tx2"/>
                </a:solidFill>
                <a:effectLst/>
                <a:latin typeface="Helvetica Neue" panose="02000503000000020004" pitchFamily="2" charset="0"/>
              </a:rPr>
              <a:t>First of all, we will divide our dataset into two variables </a:t>
            </a:r>
            <a:r>
              <a:rPr lang="en-IN" sz="1500" dirty="0">
                <a:solidFill>
                  <a:schemeClr val="tx2"/>
                </a:solidFill>
              </a:rPr>
              <a:t>X</a:t>
            </a:r>
            <a:r>
              <a:rPr lang="en-IN" sz="1500" b="0" i="0" u="none" strike="noStrike" dirty="0">
                <a:solidFill>
                  <a:schemeClr val="tx2"/>
                </a:solidFill>
                <a:effectLst/>
                <a:latin typeface="Helvetica Neue" panose="02000503000000020004" pitchFamily="2" charset="0"/>
              </a:rPr>
              <a:t> as the features we defined earlier and </a:t>
            </a:r>
            <a:r>
              <a:rPr lang="en-IN" sz="1500" dirty="0">
                <a:solidFill>
                  <a:schemeClr val="tx2"/>
                </a:solidFill>
              </a:rPr>
              <a:t>y</a:t>
            </a:r>
            <a:r>
              <a:rPr lang="en-IN" sz="1500" b="0" i="0" u="none" strike="noStrike" dirty="0">
                <a:solidFill>
                  <a:schemeClr val="tx2"/>
                </a:solidFill>
                <a:effectLst/>
                <a:latin typeface="Helvetica Neue" panose="02000503000000020004" pitchFamily="2" charset="0"/>
              </a:rPr>
              <a:t> as the </a:t>
            </a:r>
            <a:r>
              <a:rPr lang="en-IN" sz="1500" dirty="0" err="1">
                <a:solidFill>
                  <a:srgbClr val="FFFF00"/>
                </a:solidFill>
              </a:rPr>
              <a:t>Loan_Status</a:t>
            </a:r>
            <a:r>
              <a:rPr lang="en-IN" sz="1500" b="0" i="0" u="none" strike="noStrike" dirty="0">
                <a:solidFill>
                  <a:srgbClr val="FFFF00"/>
                </a:solidFill>
                <a:effectLst/>
                <a:latin typeface="Helvetica Neue" panose="02000503000000020004" pitchFamily="2" charset="0"/>
              </a:rPr>
              <a:t> </a:t>
            </a:r>
            <a:r>
              <a:rPr lang="en-IN" sz="1500" b="0" i="0" u="none" strike="noStrike" dirty="0">
                <a:solidFill>
                  <a:schemeClr val="tx2"/>
                </a:solidFill>
                <a:effectLst/>
                <a:latin typeface="Helvetica Neue" panose="02000503000000020004" pitchFamily="2" charset="0"/>
              </a:rPr>
              <a:t>the target value we want to predict.</a:t>
            </a:r>
            <a:endParaRPr lang="en-US" sz="1500" dirty="0">
              <a:solidFill>
                <a:schemeClr val="tx2"/>
              </a:solidFill>
            </a:endParaRPr>
          </a:p>
        </p:txBody>
      </p:sp>
      <p:pic>
        <p:nvPicPr>
          <p:cNvPr id="8" name="Picture 7">
            <a:extLst>
              <a:ext uri="{FF2B5EF4-FFF2-40B4-BE49-F238E27FC236}">
                <a16:creationId xmlns:a16="http://schemas.microsoft.com/office/drawing/2014/main" id="{13417749-2D18-1491-211A-091EABBEDEEC}"/>
              </a:ext>
            </a:extLst>
          </p:cNvPr>
          <p:cNvPicPr>
            <a:picLocks noChangeAspect="1"/>
          </p:cNvPicPr>
          <p:nvPr/>
        </p:nvPicPr>
        <p:blipFill>
          <a:blip r:embed="rId3"/>
          <a:stretch>
            <a:fillRect/>
          </a:stretch>
        </p:blipFill>
        <p:spPr>
          <a:xfrm>
            <a:off x="678999" y="1607871"/>
            <a:ext cx="6648450" cy="625227"/>
          </a:xfrm>
          <a:prstGeom prst="rect">
            <a:avLst/>
          </a:prstGeom>
        </p:spPr>
      </p:pic>
      <p:pic>
        <p:nvPicPr>
          <p:cNvPr id="10" name="Picture 9">
            <a:extLst>
              <a:ext uri="{FF2B5EF4-FFF2-40B4-BE49-F238E27FC236}">
                <a16:creationId xmlns:a16="http://schemas.microsoft.com/office/drawing/2014/main" id="{8FD1AF5D-6E5F-F611-A9FC-EB793FEF6925}"/>
              </a:ext>
            </a:extLst>
          </p:cNvPr>
          <p:cNvPicPr>
            <a:picLocks noChangeAspect="1"/>
          </p:cNvPicPr>
          <p:nvPr/>
        </p:nvPicPr>
        <p:blipFill>
          <a:blip r:embed="rId4"/>
          <a:stretch>
            <a:fillRect/>
          </a:stretch>
        </p:blipFill>
        <p:spPr>
          <a:xfrm>
            <a:off x="7327449" y="1607871"/>
            <a:ext cx="1552575" cy="625227"/>
          </a:xfrm>
          <a:prstGeom prst="rect">
            <a:avLst/>
          </a:prstGeom>
        </p:spPr>
      </p:pic>
      <p:pic>
        <p:nvPicPr>
          <p:cNvPr id="12" name="Picture 11">
            <a:extLst>
              <a:ext uri="{FF2B5EF4-FFF2-40B4-BE49-F238E27FC236}">
                <a16:creationId xmlns:a16="http://schemas.microsoft.com/office/drawing/2014/main" id="{311AC37F-1385-DA12-ADE4-7903445BEE00}"/>
              </a:ext>
            </a:extLst>
          </p:cNvPr>
          <p:cNvPicPr>
            <a:picLocks noChangeAspect="1"/>
          </p:cNvPicPr>
          <p:nvPr/>
        </p:nvPicPr>
        <p:blipFill>
          <a:blip r:embed="rId5"/>
          <a:stretch>
            <a:fillRect/>
          </a:stretch>
        </p:blipFill>
        <p:spPr>
          <a:xfrm>
            <a:off x="1629957" y="2388934"/>
            <a:ext cx="6056003" cy="1360449"/>
          </a:xfrm>
          <a:prstGeom prst="rect">
            <a:avLst/>
          </a:prstGeom>
        </p:spPr>
      </p:pic>
      <p:sp>
        <p:nvSpPr>
          <p:cNvPr id="13" name="TextBox 12">
            <a:extLst>
              <a:ext uri="{FF2B5EF4-FFF2-40B4-BE49-F238E27FC236}">
                <a16:creationId xmlns:a16="http://schemas.microsoft.com/office/drawing/2014/main" id="{05A4465C-678D-6281-2B28-63C87485F90F}"/>
              </a:ext>
            </a:extLst>
          </p:cNvPr>
          <p:cNvSpPr txBox="1"/>
          <p:nvPr/>
        </p:nvSpPr>
        <p:spPr>
          <a:xfrm>
            <a:off x="1223166" y="4223296"/>
            <a:ext cx="6648450" cy="707886"/>
          </a:xfrm>
          <a:prstGeom prst="rect">
            <a:avLst/>
          </a:prstGeom>
          <a:noFill/>
        </p:spPr>
        <p:txBody>
          <a:bodyPr wrap="square" rtlCol="0">
            <a:spAutoFit/>
          </a:bodyPr>
          <a:lstStyle/>
          <a:p>
            <a:r>
              <a:rPr lang="en-IN" sz="2000" i="0" dirty="0">
                <a:solidFill>
                  <a:schemeClr val="tx2"/>
                </a:solidFill>
                <a:effectLst/>
                <a:latin typeface="-apple-system"/>
              </a:rPr>
              <a:t>As target values (y) are </a:t>
            </a:r>
            <a:r>
              <a:rPr lang="en-IN" sz="2000" i="0" dirty="0" err="1">
                <a:solidFill>
                  <a:schemeClr val="tx2"/>
                </a:solidFill>
                <a:effectLst/>
                <a:latin typeface="-apple-system"/>
              </a:rPr>
              <a:t>splitted</a:t>
            </a:r>
            <a:r>
              <a:rPr lang="en-IN" sz="2000" i="0" dirty="0">
                <a:solidFill>
                  <a:schemeClr val="tx2"/>
                </a:solidFill>
                <a:effectLst/>
                <a:latin typeface="-apple-system"/>
              </a:rPr>
              <a:t> in proper ratio, so we can start ML </a:t>
            </a:r>
            <a:r>
              <a:rPr lang="en-IN" sz="2000" dirty="0">
                <a:solidFill>
                  <a:schemeClr val="tx2"/>
                </a:solidFill>
                <a:latin typeface="-apple-system"/>
              </a:rPr>
              <a:t>m</a:t>
            </a:r>
            <a:r>
              <a:rPr lang="en-IN" sz="2000" i="0" dirty="0">
                <a:solidFill>
                  <a:schemeClr val="tx2"/>
                </a:solidFill>
                <a:effectLst/>
                <a:latin typeface="-apple-system"/>
              </a:rPr>
              <a:t>odelling now.</a:t>
            </a:r>
          </a:p>
        </p:txBody>
      </p:sp>
    </p:spTree>
    <p:extLst>
      <p:ext uri="{BB962C8B-B14F-4D97-AF65-F5344CB8AC3E}">
        <p14:creationId xmlns:p14="http://schemas.microsoft.com/office/powerpoint/2010/main" val="207565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6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MACHINE LEARNING MODELLING</a:t>
            </a:r>
          </a:p>
        </p:txBody>
      </p:sp>
      <p:cxnSp>
        <p:nvCxnSpPr>
          <p:cNvPr id="1066" name="Google Shape;1066;p62"/>
          <p:cNvCxnSpPr>
            <a:cxnSpLocks/>
          </p:cNvCxnSpPr>
          <p:nvPr/>
        </p:nvCxnSpPr>
        <p:spPr>
          <a:xfrm>
            <a:off x="3328426" y="2095554"/>
            <a:ext cx="1711290" cy="0"/>
          </a:xfrm>
          <a:prstGeom prst="straightConnector1">
            <a:avLst/>
          </a:prstGeom>
          <a:noFill/>
          <a:ln w="19050" cap="flat" cmpd="sng">
            <a:solidFill>
              <a:schemeClr val="lt2"/>
            </a:solidFill>
            <a:prstDash val="solid"/>
            <a:round/>
            <a:headEnd type="none" w="med" len="med"/>
            <a:tailEnd type="none" w="med" len="med"/>
          </a:ln>
        </p:spPr>
      </p:cxnSp>
      <p:cxnSp>
        <p:nvCxnSpPr>
          <p:cNvPr id="1074" name="Google Shape;1074;p62"/>
          <p:cNvCxnSpPr>
            <a:cxnSpLocks/>
          </p:cNvCxnSpPr>
          <p:nvPr/>
        </p:nvCxnSpPr>
        <p:spPr>
          <a:xfrm rot="10800000">
            <a:off x="4183691" y="1681650"/>
            <a:ext cx="0" cy="401100"/>
          </a:xfrm>
          <a:prstGeom prst="straightConnector1">
            <a:avLst/>
          </a:prstGeom>
          <a:noFill/>
          <a:ln w="19050" cap="flat" cmpd="sng">
            <a:solidFill>
              <a:schemeClr val="lt2"/>
            </a:solidFill>
            <a:prstDash val="solid"/>
            <a:round/>
            <a:headEnd type="none" w="med" len="med"/>
            <a:tailEnd type="none" w="med" len="med"/>
          </a:ln>
        </p:spPr>
      </p:cxnSp>
      <p:sp>
        <p:nvSpPr>
          <p:cNvPr id="1062" name="Google Shape;1062;p62"/>
          <p:cNvSpPr/>
          <p:nvPr/>
        </p:nvSpPr>
        <p:spPr>
          <a:xfrm>
            <a:off x="1660832" y="2503075"/>
            <a:ext cx="2296879" cy="405284"/>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2"/>
                </a:solidFill>
                <a:latin typeface="Righteous"/>
                <a:ea typeface="Righteous"/>
                <a:cs typeface="Righteous"/>
                <a:sym typeface="Righteous"/>
              </a:rPr>
              <a:t>SUPERVISED</a:t>
            </a:r>
            <a:endParaRPr dirty="0"/>
          </a:p>
        </p:txBody>
      </p:sp>
      <p:sp>
        <p:nvSpPr>
          <p:cNvPr id="1075" name="Google Shape;1075;p62"/>
          <p:cNvSpPr txBox="1"/>
          <p:nvPr/>
        </p:nvSpPr>
        <p:spPr>
          <a:xfrm>
            <a:off x="2657934" y="1218165"/>
            <a:ext cx="3062575" cy="456550"/>
          </a:xfrm>
          <a:prstGeom prst="rect">
            <a:avLst/>
          </a:prstGeom>
          <a:noFill/>
          <a:ln>
            <a:solidFill>
              <a:schemeClr val="accent1"/>
            </a:solidFill>
          </a:ln>
        </p:spPr>
        <p:txBody>
          <a:bodyPr spcFirstLastPara="1" wrap="square" lIns="0" tIns="0" rIns="0" bIns="0" anchor="ctr" anchorCtr="0">
            <a:noAutofit/>
          </a:bodyPr>
          <a:lstStyle/>
          <a:p>
            <a:pPr marL="0" lvl="0" indent="0" algn="ctr" rtl="0">
              <a:spcBef>
                <a:spcPts val="0"/>
              </a:spcBef>
              <a:spcAft>
                <a:spcPts val="0"/>
              </a:spcAft>
              <a:buNone/>
            </a:pPr>
            <a:r>
              <a:rPr lang="en-IN" sz="2000" dirty="0">
                <a:solidFill>
                  <a:srgbClr val="FFFEFC"/>
                </a:solidFill>
                <a:latin typeface="Righteous"/>
                <a:ea typeface="Righteous"/>
                <a:cs typeface="Righteous"/>
                <a:sym typeface="Righteous"/>
              </a:rPr>
              <a:t>MACHINE LEARNING</a:t>
            </a:r>
          </a:p>
        </p:txBody>
      </p:sp>
      <p:cxnSp>
        <p:nvCxnSpPr>
          <p:cNvPr id="4" name="Google Shape;1068;p62">
            <a:extLst>
              <a:ext uri="{FF2B5EF4-FFF2-40B4-BE49-F238E27FC236}">
                <a16:creationId xmlns:a16="http://schemas.microsoft.com/office/drawing/2014/main" id="{B53DC9FA-F20D-2C63-A6CB-0A3F5987A352}"/>
              </a:ext>
            </a:extLst>
          </p:cNvPr>
          <p:cNvCxnSpPr/>
          <p:nvPr/>
        </p:nvCxnSpPr>
        <p:spPr>
          <a:xfrm>
            <a:off x="3322126" y="2082571"/>
            <a:ext cx="6300" cy="407700"/>
          </a:xfrm>
          <a:prstGeom prst="straightConnector1">
            <a:avLst/>
          </a:prstGeom>
          <a:noFill/>
          <a:ln w="19050" cap="flat" cmpd="sng">
            <a:solidFill>
              <a:schemeClr val="lt2"/>
            </a:solidFill>
            <a:prstDash val="solid"/>
            <a:round/>
            <a:headEnd type="none" w="med" len="med"/>
            <a:tailEnd type="none" w="med" len="med"/>
          </a:ln>
        </p:spPr>
      </p:cxnSp>
      <p:cxnSp>
        <p:nvCxnSpPr>
          <p:cNvPr id="5" name="Google Shape;1068;p62">
            <a:extLst>
              <a:ext uri="{FF2B5EF4-FFF2-40B4-BE49-F238E27FC236}">
                <a16:creationId xmlns:a16="http://schemas.microsoft.com/office/drawing/2014/main" id="{24B2BCD5-9918-EF3F-7915-DD2A372F71CC}"/>
              </a:ext>
            </a:extLst>
          </p:cNvPr>
          <p:cNvCxnSpPr/>
          <p:nvPr/>
        </p:nvCxnSpPr>
        <p:spPr>
          <a:xfrm>
            <a:off x="5030277" y="2082571"/>
            <a:ext cx="6300" cy="407700"/>
          </a:xfrm>
          <a:prstGeom prst="straightConnector1">
            <a:avLst/>
          </a:prstGeom>
          <a:noFill/>
          <a:ln w="19050" cap="flat" cmpd="sng">
            <a:solidFill>
              <a:schemeClr val="lt2"/>
            </a:solidFill>
            <a:prstDash val="solid"/>
            <a:round/>
            <a:headEnd type="none" w="med" len="med"/>
            <a:tailEnd type="none" w="med" len="med"/>
          </a:ln>
        </p:spPr>
      </p:cxnSp>
      <p:sp>
        <p:nvSpPr>
          <p:cNvPr id="10" name="Google Shape;1062;p62">
            <a:extLst>
              <a:ext uri="{FF2B5EF4-FFF2-40B4-BE49-F238E27FC236}">
                <a16:creationId xmlns:a16="http://schemas.microsoft.com/office/drawing/2014/main" id="{61F95AE5-7B0A-F8B4-5D6D-34E9E9136273}"/>
              </a:ext>
            </a:extLst>
          </p:cNvPr>
          <p:cNvSpPr/>
          <p:nvPr/>
        </p:nvSpPr>
        <p:spPr>
          <a:xfrm>
            <a:off x="4400315" y="2500661"/>
            <a:ext cx="2296879" cy="407698"/>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2"/>
                </a:solidFill>
                <a:latin typeface="Righteous"/>
                <a:ea typeface="Righteous"/>
                <a:cs typeface="Righteous"/>
                <a:sym typeface="Righteous"/>
              </a:rPr>
              <a:t>UNSUPERVISED</a:t>
            </a:r>
            <a:endParaRPr dirty="0"/>
          </a:p>
        </p:txBody>
      </p:sp>
      <p:pic>
        <p:nvPicPr>
          <p:cNvPr id="16" name="Picture 15">
            <a:extLst>
              <a:ext uri="{FF2B5EF4-FFF2-40B4-BE49-F238E27FC236}">
                <a16:creationId xmlns:a16="http://schemas.microsoft.com/office/drawing/2014/main" id="{1FF5E0B9-6865-85E7-C58F-02628FC6672E}"/>
              </a:ext>
            </a:extLst>
          </p:cNvPr>
          <p:cNvPicPr>
            <a:picLocks noChangeAspect="1"/>
          </p:cNvPicPr>
          <p:nvPr/>
        </p:nvPicPr>
        <p:blipFill>
          <a:blip r:embed="rId3"/>
          <a:stretch>
            <a:fillRect/>
          </a:stretch>
        </p:blipFill>
        <p:spPr>
          <a:xfrm>
            <a:off x="4400315" y="2918749"/>
            <a:ext cx="2296879" cy="569767"/>
          </a:xfrm>
          <a:prstGeom prst="rect">
            <a:avLst/>
          </a:prstGeom>
        </p:spPr>
      </p:pic>
      <p:pic>
        <p:nvPicPr>
          <p:cNvPr id="18" name="Picture 17">
            <a:extLst>
              <a:ext uri="{FF2B5EF4-FFF2-40B4-BE49-F238E27FC236}">
                <a16:creationId xmlns:a16="http://schemas.microsoft.com/office/drawing/2014/main" id="{F954E958-D21B-D1BF-22A7-956A196409B6}"/>
              </a:ext>
            </a:extLst>
          </p:cNvPr>
          <p:cNvPicPr>
            <a:picLocks noChangeAspect="1"/>
          </p:cNvPicPr>
          <p:nvPr/>
        </p:nvPicPr>
        <p:blipFill>
          <a:blip r:embed="rId4"/>
          <a:stretch>
            <a:fillRect/>
          </a:stretch>
        </p:blipFill>
        <p:spPr>
          <a:xfrm>
            <a:off x="1651000" y="2918749"/>
            <a:ext cx="2306711" cy="1802105"/>
          </a:xfrm>
          <a:prstGeom prst="rect">
            <a:avLst/>
          </a:prstGeom>
        </p:spPr>
      </p:pic>
    </p:spTree>
    <p:extLst>
      <p:ext uri="{BB962C8B-B14F-4D97-AF65-F5344CB8AC3E}">
        <p14:creationId xmlns:p14="http://schemas.microsoft.com/office/powerpoint/2010/main" val="162336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SUPERVISED</a:t>
            </a:r>
            <a:r>
              <a:rPr lang="en-IN" sz="1200" dirty="0">
                <a:solidFill>
                  <a:schemeClr val="lt2"/>
                </a:solidFill>
                <a:latin typeface="Righteous"/>
                <a:ea typeface="Righteous"/>
                <a:cs typeface="Righteous"/>
                <a:sym typeface="Righteous"/>
              </a:rPr>
              <a:t> </a:t>
            </a:r>
            <a:r>
              <a:rPr lang="en-IN" sz="3000" dirty="0"/>
              <a:t>ML</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077123" y="4190715"/>
            <a:ext cx="6989753"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dirty="0">
                <a:solidFill>
                  <a:schemeClr val="accent1"/>
                </a:solidFill>
                <a:latin typeface="-apple-system"/>
              </a:rPr>
              <a:t>* </a:t>
            </a:r>
            <a:r>
              <a:rPr lang="en-IN" sz="1500" b="0" i="0" dirty="0">
                <a:solidFill>
                  <a:schemeClr val="accent1"/>
                </a:solidFill>
                <a:effectLst/>
                <a:latin typeface="-apple-system"/>
              </a:rPr>
              <a:t>The </a:t>
            </a:r>
            <a:r>
              <a:rPr lang="en-IN" sz="1500" b="0" i="0" dirty="0">
                <a:solidFill>
                  <a:srgbClr val="FFFF00"/>
                </a:solidFill>
                <a:effectLst/>
                <a:latin typeface="-apple-system"/>
              </a:rPr>
              <a:t>Logistic Regression </a:t>
            </a:r>
            <a:r>
              <a:rPr lang="en-IN" sz="1500" b="0" i="0" dirty="0">
                <a:solidFill>
                  <a:schemeClr val="accent1"/>
                </a:solidFill>
                <a:effectLst/>
                <a:latin typeface="-apple-system"/>
              </a:rPr>
              <a:t>&amp; </a:t>
            </a:r>
            <a:r>
              <a:rPr lang="en-IN" sz="1500" b="0" i="0" dirty="0">
                <a:solidFill>
                  <a:srgbClr val="FFFF00"/>
                </a:solidFill>
                <a:effectLst/>
                <a:latin typeface="-apple-system"/>
              </a:rPr>
              <a:t>Naive Bayes </a:t>
            </a:r>
            <a:r>
              <a:rPr lang="en-IN" sz="1500" b="0" i="0" dirty="0">
                <a:solidFill>
                  <a:schemeClr val="accent1"/>
                </a:solidFill>
                <a:effectLst/>
                <a:latin typeface="-apple-system"/>
              </a:rPr>
              <a:t>algorithm are the most accurate Supervised</a:t>
            </a:r>
          </a:p>
        </p:txBody>
      </p:sp>
      <p:pic>
        <p:nvPicPr>
          <p:cNvPr id="8" name="Picture 7">
            <a:extLst>
              <a:ext uri="{FF2B5EF4-FFF2-40B4-BE49-F238E27FC236}">
                <a16:creationId xmlns:a16="http://schemas.microsoft.com/office/drawing/2014/main" id="{2D3E071E-FF96-113A-BA7C-9AE933DD1667}"/>
              </a:ext>
            </a:extLst>
          </p:cNvPr>
          <p:cNvPicPr>
            <a:picLocks noChangeAspect="1"/>
          </p:cNvPicPr>
          <p:nvPr/>
        </p:nvPicPr>
        <p:blipFill>
          <a:blip r:embed="rId3"/>
          <a:stretch>
            <a:fillRect/>
          </a:stretch>
        </p:blipFill>
        <p:spPr>
          <a:xfrm>
            <a:off x="2335489" y="1076622"/>
            <a:ext cx="4280517" cy="2770533"/>
          </a:xfrm>
          <a:prstGeom prst="rect">
            <a:avLst/>
          </a:prstGeom>
        </p:spPr>
      </p:pic>
    </p:spTree>
    <p:extLst>
      <p:ext uri="{BB962C8B-B14F-4D97-AF65-F5344CB8AC3E}">
        <p14:creationId xmlns:p14="http://schemas.microsoft.com/office/powerpoint/2010/main" val="39165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UNSUPERVISED</a:t>
            </a:r>
            <a:r>
              <a:rPr lang="en-IN" sz="1200" dirty="0">
                <a:solidFill>
                  <a:schemeClr val="lt2"/>
                </a:solidFill>
                <a:latin typeface="Righteous"/>
                <a:ea typeface="Righteous"/>
                <a:cs typeface="Righteous"/>
                <a:sym typeface="Righteous"/>
              </a:rPr>
              <a:t> </a:t>
            </a:r>
            <a:r>
              <a:rPr lang="en-IN" sz="3000" dirty="0"/>
              <a:t>ML</a:t>
            </a:r>
          </a:p>
        </p:txBody>
      </p:sp>
      <p:pic>
        <p:nvPicPr>
          <p:cNvPr id="10" name="Picture 9">
            <a:extLst>
              <a:ext uri="{FF2B5EF4-FFF2-40B4-BE49-F238E27FC236}">
                <a16:creationId xmlns:a16="http://schemas.microsoft.com/office/drawing/2014/main" id="{ABD60EAA-97A0-43DC-AF62-1C95C011CB6F}"/>
              </a:ext>
            </a:extLst>
          </p:cNvPr>
          <p:cNvPicPr>
            <a:picLocks noChangeAspect="1"/>
          </p:cNvPicPr>
          <p:nvPr/>
        </p:nvPicPr>
        <p:blipFill>
          <a:blip r:embed="rId3"/>
          <a:stretch>
            <a:fillRect/>
          </a:stretch>
        </p:blipFill>
        <p:spPr>
          <a:xfrm>
            <a:off x="1435188" y="2496030"/>
            <a:ext cx="2560972" cy="1438195"/>
          </a:xfrm>
          <a:prstGeom prst="rect">
            <a:avLst/>
          </a:prstGeom>
        </p:spPr>
      </p:pic>
      <p:pic>
        <p:nvPicPr>
          <p:cNvPr id="12" name="Picture 11">
            <a:extLst>
              <a:ext uri="{FF2B5EF4-FFF2-40B4-BE49-F238E27FC236}">
                <a16:creationId xmlns:a16="http://schemas.microsoft.com/office/drawing/2014/main" id="{4B9AF4C0-42E7-19C7-4CBC-D36544E1E12D}"/>
              </a:ext>
            </a:extLst>
          </p:cNvPr>
          <p:cNvPicPr>
            <a:picLocks noChangeAspect="1"/>
          </p:cNvPicPr>
          <p:nvPr/>
        </p:nvPicPr>
        <p:blipFill>
          <a:blip r:embed="rId4"/>
          <a:stretch>
            <a:fillRect/>
          </a:stretch>
        </p:blipFill>
        <p:spPr>
          <a:xfrm>
            <a:off x="5346982" y="2488700"/>
            <a:ext cx="2361830" cy="1438195"/>
          </a:xfrm>
          <a:prstGeom prst="rect">
            <a:avLst/>
          </a:prstGeom>
        </p:spPr>
      </p:pic>
      <p:pic>
        <p:nvPicPr>
          <p:cNvPr id="14" name="Picture 13">
            <a:extLst>
              <a:ext uri="{FF2B5EF4-FFF2-40B4-BE49-F238E27FC236}">
                <a16:creationId xmlns:a16="http://schemas.microsoft.com/office/drawing/2014/main" id="{9CB3CE62-5EA2-8A19-D7C6-73CD65C5B4E0}"/>
              </a:ext>
            </a:extLst>
          </p:cNvPr>
          <p:cNvPicPr>
            <a:picLocks noChangeAspect="1"/>
          </p:cNvPicPr>
          <p:nvPr/>
        </p:nvPicPr>
        <p:blipFill>
          <a:blip r:embed="rId5"/>
          <a:stretch>
            <a:fillRect/>
          </a:stretch>
        </p:blipFill>
        <p:spPr>
          <a:xfrm>
            <a:off x="685800" y="952785"/>
            <a:ext cx="7543800" cy="820324"/>
          </a:xfrm>
          <a:prstGeom prst="rect">
            <a:avLst/>
          </a:prstGeom>
        </p:spPr>
      </p:pic>
      <p:pic>
        <p:nvPicPr>
          <p:cNvPr id="15" name="Picture 14">
            <a:extLst>
              <a:ext uri="{FF2B5EF4-FFF2-40B4-BE49-F238E27FC236}">
                <a16:creationId xmlns:a16="http://schemas.microsoft.com/office/drawing/2014/main" id="{0A191C07-AB9A-005C-6CC0-075181885324}"/>
              </a:ext>
            </a:extLst>
          </p:cNvPr>
          <p:cNvPicPr>
            <a:picLocks noChangeAspect="1"/>
          </p:cNvPicPr>
          <p:nvPr/>
        </p:nvPicPr>
        <p:blipFill>
          <a:blip r:embed="rId6"/>
          <a:stretch>
            <a:fillRect/>
          </a:stretch>
        </p:blipFill>
        <p:spPr>
          <a:xfrm>
            <a:off x="685800" y="1689206"/>
            <a:ext cx="7543800" cy="789501"/>
          </a:xfrm>
          <a:prstGeom prst="rect">
            <a:avLst/>
          </a:prstGeom>
        </p:spPr>
      </p:pic>
      <p:pic>
        <p:nvPicPr>
          <p:cNvPr id="17" name="Picture 16">
            <a:extLst>
              <a:ext uri="{FF2B5EF4-FFF2-40B4-BE49-F238E27FC236}">
                <a16:creationId xmlns:a16="http://schemas.microsoft.com/office/drawing/2014/main" id="{19076E8F-3CEF-479C-36B5-45A9807AA275}"/>
              </a:ext>
            </a:extLst>
          </p:cNvPr>
          <p:cNvPicPr>
            <a:picLocks noChangeAspect="1"/>
          </p:cNvPicPr>
          <p:nvPr/>
        </p:nvPicPr>
        <p:blipFill>
          <a:blip r:embed="rId7"/>
          <a:stretch>
            <a:fillRect/>
          </a:stretch>
        </p:blipFill>
        <p:spPr>
          <a:xfrm>
            <a:off x="1828651" y="3877828"/>
            <a:ext cx="1774046" cy="260285"/>
          </a:xfrm>
          <a:prstGeom prst="rect">
            <a:avLst/>
          </a:prstGeom>
        </p:spPr>
      </p:pic>
      <p:pic>
        <p:nvPicPr>
          <p:cNvPr id="19" name="Picture 18">
            <a:extLst>
              <a:ext uri="{FF2B5EF4-FFF2-40B4-BE49-F238E27FC236}">
                <a16:creationId xmlns:a16="http://schemas.microsoft.com/office/drawing/2014/main" id="{493D0C4F-7C34-AD60-9178-34745257F0A1}"/>
              </a:ext>
            </a:extLst>
          </p:cNvPr>
          <p:cNvPicPr>
            <a:picLocks noChangeAspect="1"/>
          </p:cNvPicPr>
          <p:nvPr/>
        </p:nvPicPr>
        <p:blipFill>
          <a:blip r:embed="rId8"/>
          <a:stretch>
            <a:fillRect/>
          </a:stretch>
        </p:blipFill>
        <p:spPr>
          <a:xfrm>
            <a:off x="5640874" y="3860658"/>
            <a:ext cx="1774046" cy="272458"/>
          </a:xfrm>
          <a:prstGeom prst="rect">
            <a:avLst/>
          </a:prstGeom>
        </p:spPr>
      </p:pic>
      <p:pic>
        <p:nvPicPr>
          <p:cNvPr id="21" name="Picture 20">
            <a:extLst>
              <a:ext uri="{FF2B5EF4-FFF2-40B4-BE49-F238E27FC236}">
                <a16:creationId xmlns:a16="http://schemas.microsoft.com/office/drawing/2014/main" id="{632D8DF1-DF48-6E74-E702-AE26DA37DBA8}"/>
              </a:ext>
            </a:extLst>
          </p:cNvPr>
          <p:cNvPicPr>
            <a:picLocks noChangeAspect="1"/>
          </p:cNvPicPr>
          <p:nvPr/>
        </p:nvPicPr>
        <p:blipFill>
          <a:blip r:embed="rId9"/>
          <a:stretch>
            <a:fillRect/>
          </a:stretch>
        </p:blipFill>
        <p:spPr>
          <a:xfrm>
            <a:off x="1435188" y="4156506"/>
            <a:ext cx="6486572" cy="986993"/>
          </a:xfrm>
          <a:prstGeom prst="rect">
            <a:avLst/>
          </a:prstGeom>
        </p:spPr>
      </p:pic>
      <p:sp>
        <p:nvSpPr>
          <p:cNvPr id="22" name="Right Arrow 21">
            <a:extLst>
              <a:ext uri="{FF2B5EF4-FFF2-40B4-BE49-F238E27FC236}">
                <a16:creationId xmlns:a16="http://schemas.microsoft.com/office/drawing/2014/main" id="{1B531C88-52D3-5DD9-904C-6B1A7CF8E94A}"/>
              </a:ext>
            </a:extLst>
          </p:cNvPr>
          <p:cNvSpPr/>
          <p:nvPr/>
        </p:nvSpPr>
        <p:spPr>
          <a:xfrm>
            <a:off x="4335141" y="3050187"/>
            <a:ext cx="672860" cy="267419"/>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503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2002901"/>
            <a:ext cx="5166288" cy="1529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BUSINESS UNDERSTANDING</a:t>
            </a:r>
            <a:endParaRPr sz="4800" dirty="0"/>
          </a:p>
        </p:txBody>
      </p:sp>
      <p:sp>
        <p:nvSpPr>
          <p:cNvPr id="556" name="Google Shape;556;p39"/>
          <p:cNvSpPr txBox="1">
            <a:spLocks noGrp="1"/>
          </p:cNvSpPr>
          <p:nvPr>
            <p:ph type="subTitle" idx="1"/>
          </p:nvPr>
        </p:nvSpPr>
        <p:spPr>
          <a:xfrm>
            <a:off x="84799" y="3659372"/>
            <a:ext cx="4581195" cy="11364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ultimate goal is to predict the loan approval using Machine Learning based on historic loan approval dataset. </a:t>
            </a:r>
            <a:endParaRPr sz="2000" dirty="0"/>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563363" y="257637"/>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UNSUPERVISED</a:t>
            </a:r>
            <a:r>
              <a:rPr lang="en-IN" sz="1200" dirty="0">
                <a:solidFill>
                  <a:schemeClr val="lt2"/>
                </a:solidFill>
                <a:latin typeface="Righteous"/>
                <a:ea typeface="Righteous"/>
                <a:cs typeface="Righteous"/>
                <a:sym typeface="Righteous"/>
              </a:rPr>
              <a:t> </a:t>
            </a:r>
            <a:r>
              <a:rPr lang="en-IN" sz="3000" dirty="0"/>
              <a:t>ML</a:t>
            </a:r>
          </a:p>
        </p:txBody>
      </p:sp>
      <p:pic>
        <p:nvPicPr>
          <p:cNvPr id="5" name="Picture 4">
            <a:extLst>
              <a:ext uri="{FF2B5EF4-FFF2-40B4-BE49-F238E27FC236}">
                <a16:creationId xmlns:a16="http://schemas.microsoft.com/office/drawing/2014/main" id="{74EA4891-A308-F903-491E-89DDC9883759}"/>
              </a:ext>
            </a:extLst>
          </p:cNvPr>
          <p:cNvPicPr>
            <a:picLocks noChangeAspect="1"/>
          </p:cNvPicPr>
          <p:nvPr/>
        </p:nvPicPr>
        <p:blipFill>
          <a:blip r:embed="rId3"/>
          <a:stretch>
            <a:fillRect/>
          </a:stretch>
        </p:blipFill>
        <p:spPr>
          <a:xfrm>
            <a:off x="1089574" y="3071003"/>
            <a:ext cx="7772400" cy="1283091"/>
          </a:xfrm>
          <a:prstGeom prst="rect">
            <a:avLst/>
          </a:prstGeom>
        </p:spPr>
      </p:pic>
      <p:pic>
        <p:nvPicPr>
          <p:cNvPr id="7" name="Picture 6">
            <a:extLst>
              <a:ext uri="{FF2B5EF4-FFF2-40B4-BE49-F238E27FC236}">
                <a16:creationId xmlns:a16="http://schemas.microsoft.com/office/drawing/2014/main" id="{5DF58E41-53B5-A25A-0C5B-E54C1FB3C37B}"/>
              </a:ext>
            </a:extLst>
          </p:cNvPr>
          <p:cNvPicPr>
            <a:picLocks noChangeAspect="1"/>
          </p:cNvPicPr>
          <p:nvPr/>
        </p:nvPicPr>
        <p:blipFill>
          <a:blip r:embed="rId4"/>
          <a:stretch>
            <a:fillRect/>
          </a:stretch>
        </p:blipFill>
        <p:spPr>
          <a:xfrm>
            <a:off x="5824732" y="950029"/>
            <a:ext cx="2755905" cy="2347468"/>
          </a:xfrm>
          <a:prstGeom prst="rect">
            <a:avLst/>
          </a:prstGeom>
          <a:ln>
            <a:solidFill>
              <a:schemeClr val="tx1"/>
            </a:solidFill>
          </a:ln>
        </p:spPr>
      </p:pic>
      <p:pic>
        <p:nvPicPr>
          <p:cNvPr id="10" name="Picture 9">
            <a:extLst>
              <a:ext uri="{FF2B5EF4-FFF2-40B4-BE49-F238E27FC236}">
                <a16:creationId xmlns:a16="http://schemas.microsoft.com/office/drawing/2014/main" id="{451F6DAD-CA6A-C5F0-2D02-E445EE3091B8}"/>
              </a:ext>
            </a:extLst>
          </p:cNvPr>
          <p:cNvPicPr>
            <a:picLocks noChangeAspect="1"/>
          </p:cNvPicPr>
          <p:nvPr/>
        </p:nvPicPr>
        <p:blipFill>
          <a:blip r:embed="rId5"/>
          <a:stretch>
            <a:fillRect/>
          </a:stretch>
        </p:blipFill>
        <p:spPr>
          <a:xfrm>
            <a:off x="563363" y="1414179"/>
            <a:ext cx="5140599" cy="1537133"/>
          </a:xfrm>
          <a:prstGeom prst="rect">
            <a:avLst/>
          </a:prstGeom>
        </p:spPr>
      </p:pic>
      <p:sp>
        <p:nvSpPr>
          <p:cNvPr id="11" name="Right Arrow 10">
            <a:extLst>
              <a:ext uri="{FF2B5EF4-FFF2-40B4-BE49-F238E27FC236}">
                <a16:creationId xmlns:a16="http://schemas.microsoft.com/office/drawing/2014/main" id="{EBF864D7-0DF3-11FC-2C7E-836AD8A51300}"/>
              </a:ext>
            </a:extLst>
          </p:cNvPr>
          <p:cNvSpPr/>
          <p:nvPr/>
        </p:nvSpPr>
        <p:spPr>
          <a:xfrm rot="18991364">
            <a:off x="6217674" y="3287974"/>
            <a:ext cx="470140" cy="25842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07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UNSUPERVISED</a:t>
            </a:r>
            <a:r>
              <a:rPr lang="en-IN" sz="1200" dirty="0">
                <a:solidFill>
                  <a:schemeClr val="lt2"/>
                </a:solidFill>
                <a:latin typeface="Righteous"/>
                <a:ea typeface="Righteous"/>
                <a:cs typeface="Righteous"/>
                <a:sym typeface="Righteous"/>
              </a:rPr>
              <a:t> </a:t>
            </a:r>
            <a:r>
              <a:rPr lang="en-IN" sz="3000" dirty="0"/>
              <a:t>ML</a:t>
            </a:r>
          </a:p>
        </p:txBody>
      </p:sp>
      <p:pic>
        <p:nvPicPr>
          <p:cNvPr id="3" name="Picture 2">
            <a:extLst>
              <a:ext uri="{FF2B5EF4-FFF2-40B4-BE49-F238E27FC236}">
                <a16:creationId xmlns:a16="http://schemas.microsoft.com/office/drawing/2014/main" id="{0E81D77B-7437-9372-22B4-6D80FADC18D7}"/>
              </a:ext>
            </a:extLst>
          </p:cNvPr>
          <p:cNvPicPr>
            <a:picLocks noChangeAspect="1"/>
          </p:cNvPicPr>
          <p:nvPr/>
        </p:nvPicPr>
        <p:blipFill>
          <a:blip r:embed="rId3"/>
          <a:stretch>
            <a:fillRect/>
          </a:stretch>
        </p:blipFill>
        <p:spPr>
          <a:xfrm>
            <a:off x="2594530" y="952785"/>
            <a:ext cx="3762435" cy="316604"/>
          </a:xfrm>
          <a:prstGeom prst="rect">
            <a:avLst/>
          </a:prstGeom>
        </p:spPr>
      </p:pic>
      <p:pic>
        <p:nvPicPr>
          <p:cNvPr id="8" name="Picture 7">
            <a:extLst>
              <a:ext uri="{FF2B5EF4-FFF2-40B4-BE49-F238E27FC236}">
                <a16:creationId xmlns:a16="http://schemas.microsoft.com/office/drawing/2014/main" id="{B5DAE76B-EE06-CA08-1057-401A87D1602A}"/>
              </a:ext>
            </a:extLst>
          </p:cNvPr>
          <p:cNvPicPr>
            <a:picLocks noChangeAspect="1"/>
          </p:cNvPicPr>
          <p:nvPr/>
        </p:nvPicPr>
        <p:blipFill>
          <a:blip r:embed="rId4"/>
          <a:stretch>
            <a:fillRect/>
          </a:stretch>
        </p:blipFill>
        <p:spPr>
          <a:xfrm>
            <a:off x="86533" y="1369108"/>
            <a:ext cx="4318489" cy="1582646"/>
          </a:xfrm>
          <a:prstGeom prst="rect">
            <a:avLst/>
          </a:prstGeom>
        </p:spPr>
      </p:pic>
      <p:pic>
        <p:nvPicPr>
          <p:cNvPr id="10" name="Picture 9">
            <a:extLst>
              <a:ext uri="{FF2B5EF4-FFF2-40B4-BE49-F238E27FC236}">
                <a16:creationId xmlns:a16="http://schemas.microsoft.com/office/drawing/2014/main" id="{A2C97FC0-83A0-D6E5-4793-9CEFCB24D942}"/>
              </a:ext>
            </a:extLst>
          </p:cNvPr>
          <p:cNvPicPr>
            <a:picLocks noChangeAspect="1"/>
          </p:cNvPicPr>
          <p:nvPr/>
        </p:nvPicPr>
        <p:blipFill>
          <a:blip r:embed="rId5"/>
          <a:stretch>
            <a:fillRect/>
          </a:stretch>
        </p:blipFill>
        <p:spPr>
          <a:xfrm>
            <a:off x="4475747" y="1362347"/>
            <a:ext cx="4581720" cy="1582646"/>
          </a:xfrm>
          <a:prstGeom prst="rect">
            <a:avLst/>
          </a:prstGeom>
        </p:spPr>
      </p:pic>
      <p:pic>
        <p:nvPicPr>
          <p:cNvPr id="12" name="Picture 11">
            <a:extLst>
              <a:ext uri="{FF2B5EF4-FFF2-40B4-BE49-F238E27FC236}">
                <a16:creationId xmlns:a16="http://schemas.microsoft.com/office/drawing/2014/main" id="{561E535C-08E3-FCFF-BF3E-C0FD16A8E646}"/>
              </a:ext>
            </a:extLst>
          </p:cNvPr>
          <p:cNvPicPr>
            <a:picLocks noChangeAspect="1"/>
          </p:cNvPicPr>
          <p:nvPr/>
        </p:nvPicPr>
        <p:blipFill>
          <a:blip r:embed="rId6"/>
          <a:stretch>
            <a:fillRect/>
          </a:stretch>
        </p:blipFill>
        <p:spPr>
          <a:xfrm>
            <a:off x="2252207" y="3051473"/>
            <a:ext cx="4639586" cy="1854482"/>
          </a:xfrm>
          <a:prstGeom prst="rect">
            <a:avLst/>
          </a:prstGeom>
        </p:spPr>
      </p:pic>
    </p:spTree>
    <p:extLst>
      <p:ext uri="{BB962C8B-B14F-4D97-AF65-F5344CB8AC3E}">
        <p14:creationId xmlns:p14="http://schemas.microsoft.com/office/powerpoint/2010/main" val="1193350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2002902"/>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DATA VISUALIZATION</a:t>
            </a:r>
            <a:endParaRPr sz="4800" dirty="0"/>
          </a:p>
        </p:txBody>
      </p:sp>
      <p:sp>
        <p:nvSpPr>
          <p:cNvPr id="556" name="Google Shape;556;p39"/>
          <p:cNvSpPr txBox="1">
            <a:spLocks noGrp="1"/>
          </p:cNvSpPr>
          <p:nvPr>
            <p:ph type="subTitle" idx="1"/>
          </p:nvPr>
        </p:nvSpPr>
        <p:spPr>
          <a:xfrm>
            <a:off x="42205" y="3584583"/>
            <a:ext cx="4864937" cy="995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Communicating the findings based on charts and other visualizations.</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07.</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8311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SUPERVISED</a:t>
            </a:r>
            <a:r>
              <a:rPr lang="en-IN" sz="1200" dirty="0">
                <a:solidFill>
                  <a:schemeClr val="lt2"/>
                </a:solidFill>
                <a:latin typeface="Righteous"/>
                <a:ea typeface="Righteous"/>
                <a:cs typeface="Righteous"/>
                <a:sym typeface="Righteous"/>
              </a:rPr>
              <a:t> </a:t>
            </a:r>
            <a:r>
              <a:rPr lang="en-IN" sz="3000" dirty="0"/>
              <a:t>ML</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077123" y="3970992"/>
            <a:ext cx="6989753" cy="11725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500" b="0" i="0" dirty="0">
                <a:solidFill>
                  <a:schemeClr val="accent1"/>
                </a:solidFill>
                <a:effectLst/>
                <a:latin typeface="-apple-system"/>
              </a:rPr>
              <a:t>* </a:t>
            </a:r>
            <a:r>
              <a:rPr lang="en-IN" sz="1500" b="0" i="0" dirty="0" err="1">
                <a:solidFill>
                  <a:srgbClr val="FFFF00"/>
                </a:solidFill>
                <a:effectLst/>
                <a:latin typeface="-apple-system"/>
              </a:rPr>
              <a:t>Credit_History</a:t>
            </a:r>
            <a:r>
              <a:rPr lang="en-IN" sz="1500" b="0" i="0" dirty="0">
                <a:solidFill>
                  <a:srgbClr val="FFFF00"/>
                </a:solidFill>
                <a:effectLst/>
                <a:latin typeface="-apple-system"/>
              </a:rPr>
              <a:t> </a:t>
            </a:r>
            <a:r>
              <a:rPr lang="en-IN" sz="1500" b="0" i="0" dirty="0">
                <a:solidFill>
                  <a:schemeClr val="accent1"/>
                </a:solidFill>
                <a:effectLst/>
                <a:latin typeface="-apple-system"/>
              </a:rPr>
              <a:t>is a crucial variable because of its high correlation with </a:t>
            </a:r>
            <a:r>
              <a:rPr lang="en-IN" sz="1500" b="0" i="0" dirty="0" err="1">
                <a:solidFill>
                  <a:srgbClr val="FFFF00"/>
                </a:solidFill>
                <a:effectLst/>
                <a:latin typeface="-apple-system"/>
              </a:rPr>
              <a:t>Loan_Status</a:t>
            </a:r>
            <a:r>
              <a:rPr lang="en-IN" sz="1500" b="0" i="0" dirty="0">
                <a:solidFill>
                  <a:schemeClr val="accent1"/>
                </a:solidFill>
                <a:effectLst/>
                <a:latin typeface="-apple-system"/>
              </a:rPr>
              <a:t>.</a:t>
            </a:r>
          </a:p>
          <a:p>
            <a:pPr algn="l"/>
            <a:r>
              <a:rPr lang="en-IN" sz="1500" dirty="0">
                <a:solidFill>
                  <a:schemeClr val="accent1"/>
                </a:solidFill>
                <a:latin typeface="-apple-system"/>
              </a:rPr>
              <a:t>* </a:t>
            </a:r>
            <a:r>
              <a:rPr lang="en-IN" sz="1500" b="0" i="0" dirty="0">
                <a:solidFill>
                  <a:schemeClr val="accent1"/>
                </a:solidFill>
                <a:effectLst/>
                <a:latin typeface="-apple-system"/>
              </a:rPr>
              <a:t>The </a:t>
            </a:r>
            <a:r>
              <a:rPr lang="en-IN" sz="1500" b="0" i="0" dirty="0">
                <a:solidFill>
                  <a:srgbClr val="FFFF00"/>
                </a:solidFill>
                <a:effectLst/>
                <a:latin typeface="-apple-system"/>
              </a:rPr>
              <a:t>Logistic Regression </a:t>
            </a:r>
            <a:r>
              <a:rPr lang="en-IN" sz="1500" b="0" i="0" dirty="0">
                <a:solidFill>
                  <a:schemeClr val="accent1"/>
                </a:solidFill>
                <a:effectLst/>
                <a:latin typeface="-apple-system"/>
              </a:rPr>
              <a:t>&amp; </a:t>
            </a:r>
            <a:r>
              <a:rPr lang="en-IN" sz="1500" b="0" i="0" dirty="0">
                <a:solidFill>
                  <a:srgbClr val="FFFF00"/>
                </a:solidFill>
                <a:effectLst/>
                <a:latin typeface="-apple-system"/>
              </a:rPr>
              <a:t>Naive Bayes </a:t>
            </a:r>
            <a:r>
              <a:rPr lang="en-IN" sz="1500" b="0" i="0" dirty="0">
                <a:solidFill>
                  <a:schemeClr val="accent1"/>
                </a:solidFill>
                <a:effectLst/>
                <a:latin typeface="-apple-system"/>
              </a:rPr>
              <a:t>algorithm are the most accurate Supervised</a:t>
            </a:r>
          </a:p>
          <a:p>
            <a:pPr algn="l"/>
            <a:r>
              <a:rPr lang="en-IN" sz="1500" b="0" i="0" dirty="0">
                <a:solidFill>
                  <a:schemeClr val="accent1"/>
                </a:solidFill>
                <a:effectLst/>
                <a:latin typeface="-apple-system"/>
              </a:rPr>
              <a:t>* ML algorithms here: approximately 86%, besides </a:t>
            </a:r>
            <a:r>
              <a:rPr lang="en-IN" sz="1500" b="0" i="0" dirty="0">
                <a:solidFill>
                  <a:srgbClr val="FFFF00"/>
                </a:solidFill>
                <a:effectLst/>
                <a:latin typeface="-apple-system"/>
              </a:rPr>
              <a:t>Logistic Regression </a:t>
            </a:r>
            <a:r>
              <a:rPr lang="en-IN" sz="1500" b="0" i="0" dirty="0">
                <a:solidFill>
                  <a:schemeClr val="accent1"/>
                </a:solidFill>
                <a:effectLst/>
                <a:latin typeface="-apple-system"/>
              </a:rPr>
              <a:t>is more preferable as per Cross Validation scores.</a:t>
            </a:r>
          </a:p>
        </p:txBody>
      </p:sp>
      <p:pic>
        <p:nvPicPr>
          <p:cNvPr id="3" name="Picture 2">
            <a:extLst>
              <a:ext uri="{FF2B5EF4-FFF2-40B4-BE49-F238E27FC236}">
                <a16:creationId xmlns:a16="http://schemas.microsoft.com/office/drawing/2014/main" id="{D1BC7FAE-34C0-FC46-9A3E-C839E21B9FF7}"/>
              </a:ext>
            </a:extLst>
          </p:cNvPr>
          <p:cNvPicPr>
            <a:picLocks noChangeAspect="1"/>
          </p:cNvPicPr>
          <p:nvPr/>
        </p:nvPicPr>
        <p:blipFill>
          <a:blip r:embed="rId3"/>
          <a:stretch>
            <a:fillRect/>
          </a:stretch>
        </p:blipFill>
        <p:spPr>
          <a:xfrm>
            <a:off x="623748" y="1124730"/>
            <a:ext cx="8122873" cy="2695240"/>
          </a:xfrm>
          <a:prstGeom prst="rect">
            <a:avLst/>
          </a:prstGeom>
        </p:spPr>
      </p:pic>
    </p:spTree>
    <p:extLst>
      <p:ext uri="{BB962C8B-B14F-4D97-AF65-F5344CB8AC3E}">
        <p14:creationId xmlns:p14="http://schemas.microsoft.com/office/powerpoint/2010/main" val="2109300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r>
              <a:rPr lang="en-IN" sz="3200" dirty="0">
                <a:solidFill>
                  <a:schemeClr val="lt2"/>
                </a:solidFill>
                <a:latin typeface="Righteous"/>
                <a:ea typeface="Righteous"/>
                <a:cs typeface="Righteous"/>
                <a:sym typeface="Righteous"/>
              </a:rPr>
              <a:t>UNSUPERVISED</a:t>
            </a:r>
            <a:r>
              <a:rPr lang="en-IN" sz="1200" dirty="0">
                <a:solidFill>
                  <a:schemeClr val="lt2"/>
                </a:solidFill>
                <a:latin typeface="Righteous"/>
                <a:ea typeface="Righteous"/>
                <a:cs typeface="Righteous"/>
                <a:sym typeface="Righteous"/>
              </a:rPr>
              <a:t> </a:t>
            </a:r>
            <a:r>
              <a:rPr lang="en-IN" sz="3000" dirty="0"/>
              <a:t>ML</a:t>
            </a:r>
          </a:p>
        </p:txBody>
      </p:sp>
      <p:pic>
        <p:nvPicPr>
          <p:cNvPr id="2" name="Picture 1">
            <a:extLst>
              <a:ext uri="{FF2B5EF4-FFF2-40B4-BE49-F238E27FC236}">
                <a16:creationId xmlns:a16="http://schemas.microsoft.com/office/drawing/2014/main" id="{D121E2C1-03DA-E84D-1D22-2C0881A9B874}"/>
              </a:ext>
            </a:extLst>
          </p:cNvPr>
          <p:cNvPicPr>
            <a:picLocks noChangeAspect="1"/>
          </p:cNvPicPr>
          <p:nvPr/>
        </p:nvPicPr>
        <p:blipFill>
          <a:blip r:embed="rId3"/>
          <a:stretch>
            <a:fillRect/>
          </a:stretch>
        </p:blipFill>
        <p:spPr>
          <a:xfrm>
            <a:off x="2018018" y="868811"/>
            <a:ext cx="4944715" cy="1702940"/>
          </a:xfrm>
          <a:prstGeom prst="rect">
            <a:avLst/>
          </a:prstGeom>
        </p:spPr>
      </p:pic>
      <p:pic>
        <p:nvPicPr>
          <p:cNvPr id="6" name="Picture 5">
            <a:extLst>
              <a:ext uri="{FF2B5EF4-FFF2-40B4-BE49-F238E27FC236}">
                <a16:creationId xmlns:a16="http://schemas.microsoft.com/office/drawing/2014/main" id="{F6A2D1D1-F488-E897-D6F1-CE36F457F5DF}"/>
              </a:ext>
            </a:extLst>
          </p:cNvPr>
          <p:cNvPicPr>
            <a:picLocks noChangeAspect="1"/>
          </p:cNvPicPr>
          <p:nvPr/>
        </p:nvPicPr>
        <p:blipFill>
          <a:blip r:embed="rId4"/>
          <a:stretch>
            <a:fillRect/>
          </a:stretch>
        </p:blipFill>
        <p:spPr>
          <a:xfrm>
            <a:off x="2003390" y="2571750"/>
            <a:ext cx="4947364" cy="1272461"/>
          </a:xfrm>
          <a:prstGeom prst="rect">
            <a:avLst/>
          </a:prstGeom>
        </p:spPr>
      </p:pic>
      <p:pic>
        <p:nvPicPr>
          <p:cNvPr id="8" name="Picture 7">
            <a:extLst>
              <a:ext uri="{FF2B5EF4-FFF2-40B4-BE49-F238E27FC236}">
                <a16:creationId xmlns:a16="http://schemas.microsoft.com/office/drawing/2014/main" id="{DD2AB636-879E-580A-7CD2-A8332A0F9851}"/>
              </a:ext>
            </a:extLst>
          </p:cNvPr>
          <p:cNvPicPr>
            <a:picLocks noChangeAspect="1"/>
          </p:cNvPicPr>
          <p:nvPr/>
        </p:nvPicPr>
        <p:blipFill>
          <a:blip r:embed="rId5"/>
          <a:stretch>
            <a:fillRect/>
          </a:stretch>
        </p:blipFill>
        <p:spPr>
          <a:xfrm>
            <a:off x="1991411" y="3844212"/>
            <a:ext cx="4947363" cy="1299288"/>
          </a:xfrm>
          <a:prstGeom prst="rect">
            <a:avLst/>
          </a:prstGeom>
        </p:spPr>
      </p:pic>
    </p:spTree>
    <p:extLst>
      <p:ext uri="{BB962C8B-B14F-4D97-AF65-F5344CB8AC3E}">
        <p14:creationId xmlns:p14="http://schemas.microsoft.com/office/powerpoint/2010/main" val="727663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11" name="Google Shape;1111;p64"/>
          <p:cNvSpPr txBox="1">
            <a:spLocks noGrp="1"/>
          </p:cNvSpPr>
          <p:nvPr>
            <p:ph type="title"/>
          </p:nvPr>
        </p:nvSpPr>
        <p:spPr>
          <a:xfrm>
            <a:off x="2226223" y="683771"/>
            <a:ext cx="5782800" cy="118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THANKS</a:t>
            </a:r>
            <a:endParaRPr dirty="0"/>
          </a:p>
        </p:txBody>
      </p:sp>
      <p:sp>
        <p:nvSpPr>
          <p:cNvPr id="5" name="Rectangle 4">
            <a:extLst>
              <a:ext uri="{FF2B5EF4-FFF2-40B4-BE49-F238E27FC236}">
                <a16:creationId xmlns:a16="http://schemas.microsoft.com/office/drawing/2014/main" id="{122AF861-410E-0076-8C9E-63005B46657C}"/>
              </a:ext>
            </a:extLst>
          </p:cNvPr>
          <p:cNvSpPr/>
          <p:nvPr/>
        </p:nvSpPr>
        <p:spPr>
          <a:xfrm>
            <a:off x="2817845" y="2164702"/>
            <a:ext cx="6027575" cy="260324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109;p64">
            <a:extLst>
              <a:ext uri="{FF2B5EF4-FFF2-40B4-BE49-F238E27FC236}">
                <a16:creationId xmlns:a16="http://schemas.microsoft.com/office/drawing/2014/main" id="{6C064377-2DF3-DA41-03C0-6DF737E053E7}"/>
              </a:ext>
            </a:extLst>
          </p:cNvPr>
          <p:cNvSpPr txBox="1">
            <a:spLocks/>
          </p:cNvSpPr>
          <p:nvPr/>
        </p:nvSpPr>
        <p:spPr>
          <a:xfrm>
            <a:off x="3844212" y="2351549"/>
            <a:ext cx="4696656" cy="922706"/>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Spartan"/>
              <a:buNone/>
              <a:defRPr sz="1400" b="0" i="0" u="none" strike="noStrike" cap="none">
                <a:solidFill>
                  <a:schemeClr val="lt2"/>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IN" sz="2300" b="1" dirty="0"/>
              <a:t>Do you have any questions?</a:t>
            </a:r>
          </a:p>
        </p:txBody>
      </p:sp>
      <p:sp>
        <p:nvSpPr>
          <p:cNvPr id="7" name="Google Shape;1110;p64">
            <a:extLst>
              <a:ext uri="{FF2B5EF4-FFF2-40B4-BE49-F238E27FC236}">
                <a16:creationId xmlns:a16="http://schemas.microsoft.com/office/drawing/2014/main" id="{6D3E9260-3DC5-B8E9-0C14-F74130255A5E}"/>
              </a:ext>
            </a:extLst>
          </p:cNvPr>
          <p:cNvSpPr txBox="1">
            <a:spLocks/>
          </p:cNvSpPr>
          <p:nvPr/>
        </p:nvSpPr>
        <p:spPr>
          <a:xfrm>
            <a:off x="4572000" y="3680899"/>
            <a:ext cx="3856900" cy="68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1pPr>
            <a:lvl2pPr marL="914400" marR="0" lvl="1"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3"/>
                </a:solidFill>
                <a:latin typeface="Spartan"/>
                <a:ea typeface="Spartan"/>
                <a:cs typeface="Spartan"/>
                <a:sym typeface="Spartan"/>
              </a:defRPr>
            </a:lvl2pPr>
            <a:lvl3pPr marL="1371600" marR="0" lvl="2"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3pPr>
            <a:lvl4pPr marL="1828800" marR="0" lvl="3"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4pPr>
            <a:lvl5pPr marL="2286000" marR="0" lvl="4"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5pPr>
            <a:lvl6pPr marL="2743200" marR="0" lvl="5"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6pPr>
            <a:lvl7pPr marL="3200400" marR="0" lvl="6"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7pPr>
            <a:lvl8pPr marL="3657600" marR="0" lvl="7"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8pPr>
            <a:lvl9pPr marL="4114800" marR="0" lvl="8" indent="-317500" algn="ctr" rtl="0">
              <a:lnSpc>
                <a:spcPct val="100000"/>
              </a:lnSpc>
              <a:spcBef>
                <a:spcPts val="0"/>
              </a:spcBef>
              <a:spcAft>
                <a:spcPts val="0"/>
              </a:spcAft>
              <a:buClr>
                <a:schemeClr val="accent1"/>
              </a:buClr>
              <a:buSzPts val="1400"/>
              <a:buFont typeface="Spartan"/>
              <a:buNone/>
              <a:defRPr sz="1400" b="0" i="0" u="none" strike="noStrike" cap="none">
                <a:solidFill>
                  <a:schemeClr val="accent2"/>
                </a:solidFill>
                <a:latin typeface="Spartan"/>
                <a:ea typeface="Spartan"/>
                <a:cs typeface="Spartan"/>
                <a:sym typeface="Spartan"/>
              </a:defRPr>
            </a:lvl9pPr>
          </a:lstStyle>
          <a:p>
            <a:pPr marL="0" indent="0"/>
            <a:r>
              <a:rPr lang="en-IN" sz="1600" dirty="0" err="1"/>
              <a:t>rohit.manral@students.mq.edu.au</a:t>
            </a:r>
            <a:endParaRPr lang="en-IN" sz="1600" dirty="0"/>
          </a:p>
          <a:p>
            <a:pPr marL="0" indent="0"/>
            <a:r>
              <a:rPr lang="en-IN" sz="1600" dirty="0"/>
              <a:t>0434038738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8" name="Google Shape;578;p40"/>
          <p:cNvSpPr txBox="1">
            <a:spLocks noGrp="1"/>
          </p:cNvSpPr>
          <p:nvPr>
            <p:ph type="subTitle" idx="1"/>
          </p:nvPr>
        </p:nvSpPr>
        <p:spPr>
          <a:xfrm>
            <a:off x="1352588" y="4020111"/>
            <a:ext cx="6241745" cy="902215"/>
          </a:xfrm>
          <a:prstGeom prst="rect">
            <a:avLst/>
          </a:prstGeom>
        </p:spPr>
        <p:txBody>
          <a:bodyPr spcFirstLastPara="1" wrap="square" lIns="91425" tIns="91425" rIns="91425" bIns="91425" anchor="t" anchorCtr="0">
            <a:noAutofit/>
          </a:bodyPr>
          <a:lstStyle/>
          <a:p>
            <a:pPr algn="l"/>
            <a:r>
              <a:rPr lang="en-IN" sz="2000" i="0" dirty="0">
                <a:solidFill>
                  <a:schemeClr val="tx2"/>
                </a:solidFill>
                <a:effectLst/>
                <a:latin typeface="Inter"/>
              </a:rPr>
              <a:t>The major aim of this project is to predict which of the applicants will have their loan approved.</a:t>
            </a:r>
          </a:p>
          <a:p>
            <a:pPr marL="0" lvl="0" indent="0" algn="ctr" rtl="0">
              <a:spcBef>
                <a:spcPts val="0"/>
              </a:spcBef>
              <a:spcAft>
                <a:spcPts val="0"/>
              </a:spcAft>
              <a:buNone/>
            </a:pPr>
            <a:endParaRPr dirty="0"/>
          </a:p>
        </p:txBody>
      </p:sp>
      <p:pic>
        <p:nvPicPr>
          <p:cNvPr id="5" name="Picture 4">
            <a:extLst>
              <a:ext uri="{FF2B5EF4-FFF2-40B4-BE49-F238E27FC236}">
                <a16:creationId xmlns:a16="http://schemas.microsoft.com/office/drawing/2014/main" id="{D5154F25-C39B-C3F1-94A6-5117A915D0B1}"/>
              </a:ext>
            </a:extLst>
          </p:cNvPr>
          <p:cNvPicPr>
            <a:picLocks noChangeAspect="1"/>
          </p:cNvPicPr>
          <p:nvPr/>
        </p:nvPicPr>
        <p:blipFill>
          <a:blip r:embed="rId3"/>
          <a:stretch>
            <a:fillRect/>
          </a:stretch>
        </p:blipFill>
        <p:spPr>
          <a:xfrm>
            <a:off x="1754740" y="1737971"/>
            <a:ext cx="5437437" cy="2160636"/>
          </a:xfrm>
          <a:prstGeom prst="rect">
            <a:avLst/>
          </a:prstGeom>
        </p:spPr>
      </p:pic>
      <p:pic>
        <p:nvPicPr>
          <p:cNvPr id="7" name="Picture 6">
            <a:extLst>
              <a:ext uri="{FF2B5EF4-FFF2-40B4-BE49-F238E27FC236}">
                <a16:creationId xmlns:a16="http://schemas.microsoft.com/office/drawing/2014/main" id="{7C5A1FBE-A764-16A0-872C-8A172B93D54E}"/>
              </a:ext>
            </a:extLst>
          </p:cNvPr>
          <p:cNvPicPr>
            <a:picLocks noChangeAspect="1"/>
          </p:cNvPicPr>
          <p:nvPr/>
        </p:nvPicPr>
        <p:blipFill>
          <a:blip r:embed="rId4"/>
          <a:stretch>
            <a:fillRect/>
          </a:stretch>
        </p:blipFill>
        <p:spPr>
          <a:xfrm>
            <a:off x="1754741" y="302176"/>
            <a:ext cx="5437437" cy="13142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2002902"/>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DATA MINING</a:t>
            </a:r>
            <a:endParaRPr sz="4800" dirty="0"/>
          </a:p>
        </p:txBody>
      </p:sp>
      <p:sp>
        <p:nvSpPr>
          <p:cNvPr id="556" name="Google Shape;556;p39"/>
          <p:cNvSpPr txBox="1">
            <a:spLocks noGrp="1"/>
          </p:cNvSpPr>
          <p:nvPr>
            <p:ph type="subTitle" idx="1"/>
          </p:nvPr>
        </p:nvSpPr>
        <p:spPr>
          <a:xfrm>
            <a:off x="126150" y="3343657"/>
            <a:ext cx="4864937" cy="7110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The data source is Kaggle.</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50905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txBox="1">
            <a:spLocks noGrp="1"/>
          </p:cNvSpPr>
          <p:nvPr>
            <p:ph type="title" idx="4294967295"/>
          </p:nvPr>
        </p:nvSpPr>
        <p:spPr>
          <a:xfrm>
            <a:off x="1626300" y="31104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cxnSp>
        <p:nvCxnSpPr>
          <p:cNvPr id="603" name="Google Shape;603;p43"/>
          <p:cNvCxnSpPr>
            <a:stCxn id="602" idx="3"/>
            <a:endCxn id="604" idx="1"/>
          </p:cNvCxnSpPr>
          <p:nvPr/>
        </p:nvCxnSpPr>
        <p:spPr>
          <a:xfrm>
            <a:off x="2150100" y="3374875"/>
            <a:ext cx="2160000" cy="0"/>
          </a:xfrm>
          <a:prstGeom prst="straightConnector1">
            <a:avLst/>
          </a:prstGeom>
          <a:noFill/>
          <a:ln w="19050" cap="flat" cmpd="sng">
            <a:solidFill>
              <a:schemeClr val="dk2"/>
            </a:solidFill>
            <a:prstDash val="solid"/>
            <a:round/>
            <a:headEnd type="none" w="med" len="med"/>
            <a:tailEnd type="none" w="med" len="med"/>
          </a:ln>
        </p:spPr>
      </p:cxnSp>
      <p:cxnSp>
        <p:nvCxnSpPr>
          <p:cNvPr id="605" name="Google Shape;605;p43"/>
          <p:cNvCxnSpPr>
            <a:stCxn id="604" idx="3"/>
            <a:endCxn id="606" idx="1"/>
          </p:cNvCxnSpPr>
          <p:nvPr/>
        </p:nvCxnSpPr>
        <p:spPr>
          <a:xfrm>
            <a:off x="4833900" y="3374875"/>
            <a:ext cx="2160000" cy="0"/>
          </a:xfrm>
          <a:prstGeom prst="straightConnector1">
            <a:avLst/>
          </a:prstGeom>
          <a:noFill/>
          <a:ln w="19050" cap="flat" cmpd="sng">
            <a:solidFill>
              <a:schemeClr val="dk2"/>
            </a:solidFill>
            <a:prstDash val="solid"/>
            <a:round/>
            <a:headEnd type="none" w="med" len="med"/>
            <a:tailEnd type="none" w="med" len="med"/>
          </a:ln>
        </p:spPr>
      </p:cxnSp>
      <p:sp>
        <p:nvSpPr>
          <p:cNvPr id="607" name="Google Shape;607;p43"/>
          <p:cNvSpPr txBox="1">
            <a:spLocks noGrp="1"/>
          </p:cNvSpPr>
          <p:nvPr>
            <p:ph type="title" idx="4294967295"/>
          </p:nvPr>
        </p:nvSpPr>
        <p:spPr>
          <a:xfrm>
            <a:off x="7200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2005</a:t>
            </a:r>
            <a:endParaRPr sz="2000" b="0"/>
          </a:p>
        </p:txBody>
      </p:sp>
      <p:sp>
        <p:nvSpPr>
          <p:cNvPr id="608" name="Google Shape;608;p43"/>
          <p:cNvSpPr txBox="1">
            <a:spLocks noGrp="1"/>
          </p:cNvSpPr>
          <p:nvPr>
            <p:ph type="subTitle" idx="4294967295"/>
          </p:nvPr>
        </p:nvSpPr>
        <p:spPr>
          <a:xfrm>
            <a:off x="720000" y="2383575"/>
            <a:ext cx="2336400" cy="714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Jupiter is the biggest planet of them all</a:t>
            </a:r>
            <a:endParaRPr/>
          </a:p>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None/>
            </a:pPr>
            <a:endParaRPr/>
          </a:p>
        </p:txBody>
      </p:sp>
      <p:sp>
        <p:nvSpPr>
          <p:cNvPr id="609" name="Google Shape;609;p43"/>
          <p:cNvSpPr txBox="1">
            <a:spLocks noGrp="1"/>
          </p:cNvSpPr>
          <p:nvPr>
            <p:ph type="title" idx="4294967295"/>
          </p:nvPr>
        </p:nvSpPr>
        <p:spPr>
          <a:xfrm>
            <a:off x="34038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2008</a:t>
            </a:r>
            <a:endParaRPr sz="2000" b="0"/>
          </a:p>
        </p:txBody>
      </p:sp>
      <p:sp>
        <p:nvSpPr>
          <p:cNvPr id="610" name="Google Shape;610;p43"/>
          <p:cNvSpPr txBox="1">
            <a:spLocks noGrp="1"/>
          </p:cNvSpPr>
          <p:nvPr>
            <p:ph type="subTitle" idx="4294967295"/>
          </p:nvPr>
        </p:nvSpPr>
        <p:spPr>
          <a:xfrm>
            <a:off x="3403800" y="2383575"/>
            <a:ext cx="2336400" cy="714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Venus has a beautiful name, but it’s hot</a:t>
            </a:r>
            <a:endParaRPr/>
          </a:p>
          <a:p>
            <a:pPr marL="0" lvl="0" indent="0" algn="ctr" rtl="0">
              <a:lnSpc>
                <a:spcPct val="100000"/>
              </a:lnSpc>
              <a:spcBef>
                <a:spcPts val="0"/>
              </a:spcBef>
              <a:spcAft>
                <a:spcPts val="0"/>
              </a:spcAft>
              <a:buNone/>
            </a:pPr>
            <a:endParaRPr/>
          </a:p>
        </p:txBody>
      </p:sp>
      <p:sp>
        <p:nvSpPr>
          <p:cNvPr id="611" name="Google Shape;611;p43"/>
          <p:cNvSpPr txBox="1">
            <a:spLocks noGrp="1"/>
          </p:cNvSpPr>
          <p:nvPr>
            <p:ph type="title" idx="4294967295"/>
          </p:nvPr>
        </p:nvSpPr>
        <p:spPr>
          <a:xfrm>
            <a:off x="6087600" y="19494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0"/>
              <a:t>2010</a:t>
            </a:r>
            <a:endParaRPr sz="2000" b="0"/>
          </a:p>
        </p:txBody>
      </p:sp>
      <p:sp>
        <p:nvSpPr>
          <p:cNvPr id="612" name="Google Shape;612;p43"/>
          <p:cNvSpPr txBox="1">
            <a:spLocks noGrp="1"/>
          </p:cNvSpPr>
          <p:nvPr>
            <p:ph type="subTitle" idx="4294967295"/>
          </p:nvPr>
        </p:nvSpPr>
        <p:spPr>
          <a:xfrm>
            <a:off x="6087600" y="2383575"/>
            <a:ext cx="2336400" cy="714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Saturn is a gas giant with several rings</a:t>
            </a:r>
            <a:endParaRPr/>
          </a:p>
        </p:txBody>
      </p:sp>
      <p:sp>
        <p:nvSpPr>
          <p:cNvPr id="604" name="Google Shape;604;p43"/>
          <p:cNvSpPr txBox="1">
            <a:spLocks noGrp="1"/>
          </p:cNvSpPr>
          <p:nvPr>
            <p:ph type="title" idx="4294967295"/>
          </p:nvPr>
        </p:nvSpPr>
        <p:spPr>
          <a:xfrm>
            <a:off x="4310100" y="31104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606" name="Google Shape;606;p43"/>
          <p:cNvSpPr txBox="1">
            <a:spLocks noGrp="1"/>
          </p:cNvSpPr>
          <p:nvPr>
            <p:ph type="title" idx="4294967295"/>
          </p:nvPr>
        </p:nvSpPr>
        <p:spPr>
          <a:xfrm>
            <a:off x="6993900" y="3110425"/>
            <a:ext cx="523800" cy="528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cxnSp>
        <p:nvCxnSpPr>
          <p:cNvPr id="613" name="Google Shape;613;p43"/>
          <p:cNvCxnSpPr>
            <a:stCxn id="606" idx="3"/>
          </p:cNvCxnSpPr>
          <p:nvPr/>
        </p:nvCxnSpPr>
        <p:spPr>
          <a:xfrm>
            <a:off x="7517700" y="3374875"/>
            <a:ext cx="1756500" cy="0"/>
          </a:xfrm>
          <a:prstGeom prst="straightConnector1">
            <a:avLst/>
          </a:prstGeom>
          <a:noFill/>
          <a:ln w="19050" cap="flat" cmpd="sng">
            <a:solidFill>
              <a:schemeClr val="dk2"/>
            </a:solidFill>
            <a:prstDash val="solid"/>
            <a:round/>
            <a:headEnd type="none" w="med" len="med"/>
            <a:tailEnd type="none" w="med" len="med"/>
          </a:ln>
        </p:spPr>
      </p:cxnSp>
      <p:sp>
        <p:nvSpPr>
          <p:cNvPr id="614" name="Google Shape;614;p43"/>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K</a:t>
            </a:r>
            <a:r>
              <a:rPr lang="en" dirty="0"/>
              <a:t>AGGLE DATASET</a:t>
            </a:r>
            <a:endParaRPr dirty="0"/>
          </a:p>
        </p:txBody>
      </p:sp>
      <p:pic>
        <p:nvPicPr>
          <p:cNvPr id="3" name="Picture 2">
            <a:extLst>
              <a:ext uri="{FF2B5EF4-FFF2-40B4-BE49-F238E27FC236}">
                <a16:creationId xmlns:a16="http://schemas.microsoft.com/office/drawing/2014/main" id="{2697859A-1261-29C0-3A8A-9A47552A527C}"/>
              </a:ext>
            </a:extLst>
          </p:cNvPr>
          <p:cNvPicPr>
            <a:picLocks noChangeAspect="1"/>
          </p:cNvPicPr>
          <p:nvPr/>
        </p:nvPicPr>
        <p:blipFill>
          <a:blip r:embed="rId3"/>
          <a:stretch>
            <a:fillRect/>
          </a:stretch>
        </p:blipFill>
        <p:spPr>
          <a:xfrm>
            <a:off x="623550" y="1226190"/>
            <a:ext cx="7772400" cy="2501845"/>
          </a:xfrm>
          <a:prstGeom prst="rect">
            <a:avLst/>
          </a:prstGeom>
        </p:spPr>
      </p:pic>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340505" y="4395396"/>
            <a:ext cx="6462990" cy="6694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500" dirty="0">
                <a:solidFill>
                  <a:srgbClr val="FFFF00"/>
                </a:solidFill>
              </a:rPr>
              <a:t>Data Source</a:t>
            </a:r>
            <a:r>
              <a:rPr lang="en-IN" sz="1500" dirty="0">
                <a:solidFill>
                  <a:schemeClr val="tx2"/>
                </a:solidFill>
              </a:rPr>
              <a:t>: https://</a:t>
            </a:r>
            <a:r>
              <a:rPr lang="en-IN" sz="1500" dirty="0" err="1">
                <a:solidFill>
                  <a:schemeClr val="tx2"/>
                </a:solidFill>
              </a:rPr>
              <a:t>www.kaggle.com</a:t>
            </a:r>
            <a:r>
              <a:rPr lang="en-IN" sz="1500" dirty="0">
                <a:solidFill>
                  <a:schemeClr val="tx2"/>
                </a:solidFill>
              </a:rPr>
              <a:t>/datasets/altruistdelhite04/</a:t>
            </a:r>
            <a:r>
              <a:rPr lang="en-IN" sz="1500" dirty="0" err="1">
                <a:solidFill>
                  <a:schemeClr val="tx2"/>
                </a:solidFill>
              </a:rPr>
              <a:t>loan-prediction-problem-dataset?select</a:t>
            </a:r>
            <a:r>
              <a:rPr lang="en-IN" sz="1500" dirty="0">
                <a:solidFill>
                  <a:schemeClr val="tx2"/>
                </a:solidFill>
              </a:rPr>
              <a:t>=train_u6lujuX_CVtuZ9i.csv </a:t>
            </a:r>
          </a:p>
          <a:p>
            <a:pPr algn="ctr"/>
            <a:r>
              <a:rPr lang="en-IN" sz="2000" dirty="0">
                <a:solidFill>
                  <a:srgbClr val="FFFEFC"/>
                </a:solidFill>
              </a:rPr>
              <a:t> </a:t>
            </a:r>
            <a:endParaRPr lang="en-IN" sz="2000" dirty="0"/>
          </a:p>
        </p:txBody>
      </p:sp>
      <p:sp>
        <p:nvSpPr>
          <p:cNvPr id="5" name="Google Shape;520;p36">
            <a:extLst>
              <a:ext uri="{FF2B5EF4-FFF2-40B4-BE49-F238E27FC236}">
                <a16:creationId xmlns:a16="http://schemas.microsoft.com/office/drawing/2014/main" id="{E94DC5C9-3042-1148-FAE4-6295C20128A2}"/>
              </a:ext>
            </a:extLst>
          </p:cNvPr>
          <p:cNvSpPr txBox="1">
            <a:spLocks/>
          </p:cNvSpPr>
          <p:nvPr/>
        </p:nvSpPr>
        <p:spPr>
          <a:xfrm>
            <a:off x="1306177" y="3830703"/>
            <a:ext cx="7055445" cy="48001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dirty="0">
                <a:solidFill>
                  <a:schemeClr val="accent1"/>
                </a:solidFill>
              </a:rPr>
              <a:t>Kaggle Loan dataset containing 614 records under 13 attributes.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9"/>
          <p:cNvSpPr txBox="1">
            <a:spLocks noGrp="1"/>
          </p:cNvSpPr>
          <p:nvPr>
            <p:ph type="title"/>
          </p:nvPr>
        </p:nvSpPr>
        <p:spPr>
          <a:xfrm>
            <a:off x="0" y="2002902"/>
            <a:ext cx="5166288" cy="1037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DATA CLEANING</a:t>
            </a:r>
            <a:endParaRPr sz="4800" dirty="0"/>
          </a:p>
        </p:txBody>
      </p:sp>
      <p:sp>
        <p:nvSpPr>
          <p:cNvPr id="556" name="Google Shape;556;p39"/>
          <p:cNvSpPr txBox="1">
            <a:spLocks noGrp="1"/>
          </p:cNvSpPr>
          <p:nvPr>
            <p:ph type="subTitle" idx="1"/>
          </p:nvPr>
        </p:nvSpPr>
        <p:spPr>
          <a:xfrm>
            <a:off x="126150" y="3343657"/>
            <a:ext cx="5040138" cy="7110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To make data consistent and fix missing values.</a:t>
            </a:r>
          </a:p>
        </p:txBody>
      </p:sp>
      <p:pic>
        <p:nvPicPr>
          <p:cNvPr id="557" name="Google Shape;557;p39"/>
          <p:cNvPicPr preferRelativeResize="0"/>
          <p:nvPr/>
        </p:nvPicPr>
        <p:blipFill rotWithShape="1">
          <a:blip r:embed="rId3">
            <a:alphaModFix/>
          </a:blip>
          <a:srcRect l="23239" t="4839" r="18515" b="998"/>
          <a:stretch/>
        </p:blipFill>
        <p:spPr>
          <a:xfrm flipH="1">
            <a:off x="5166288" y="0"/>
            <a:ext cx="3977700" cy="5143500"/>
          </a:xfrm>
          <a:prstGeom prst="round1Rect">
            <a:avLst>
              <a:gd name="adj" fmla="val 35177"/>
            </a:avLst>
          </a:prstGeom>
          <a:noFill/>
          <a:ln>
            <a:noFill/>
          </a:ln>
        </p:spPr>
      </p:pic>
      <p:grpSp>
        <p:nvGrpSpPr>
          <p:cNvPr id="558" name="Google Shape;558;p39"/>
          <p:cNvGrpSpPr/>
          <p:nvPr/>
        </p:nvGrpSpPr>
        <p:grpSpPr>
          <a:xfrm rot="10800000">
            <a:off x="4572000" y="4295650"/>
            <a:ext cx="1675550" cy="847850"/>
            <a:chOff x="7236475" y="0"/>
            <a:chExt cx="1675550" cy="847850"/>
          </a:xfrm>
        </p:grpSpPr>
        <p:sp>
          <p:nvSpPr>
            <p:cNvPr id="559" name="Google Shape;559;p39"/>
            <p:cNvSpPr/>
            <p:nvPr/>
          </p:nvSpPr>
          <p:spPr>
            <a:xfrm>
              <a:off x="8073850" y="0"/>
              <a:ext cx="838175" cy="847850"/>
            </a:xfrm>
            <a:custGeom>
              <a:avLst/>
              <a:gdLst/>
              <a:ahLst/>
              <a:cxnLst/>
              <a:rect l="l" t="t" r="r" b="b"/>
              <a:pathLst>
                <a:path w="33527" h="33914" extrusionOk="0">
                  <a:moveTo>
                    <a:pt x="0" y="1"/>
                  </a:moveTo>
                  <a:lnTo>
                    <a:pt x="0" y="33914"/>
                  </a:lnTo>
                  <a:cubicBezTo>
                    <a:pt x="9138" y="33785"/>
                    <a:pt x="17568" y="30020"/>
                    <a:pt x="23617" y="23971"/>
                  </a:cubicBezTo>
                  <a:cubicBezTo>
                    <a:pt x="29634" y="17826"/>
                    <a:pt x="33527" y="9364"/>
                    <a:pt x="33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236475" y="0"/>
              <a:ext cx="837375" cy="847850"/>
            </a:xfrm>
            <a:custGeom>
              <a:avLst/>
              <a:gdLst/>
              <a:ahLst/>
              <a:cxnLst/>
              <a:rect l="l" t="t" r="r" b="b"/>
              <a:pathLst>
                <a:path w="33495" h="33914" extrusionOk="0">
                  <a:moveTo>
                    <a:pt x="0" y="1"/>
                  </a:moveTo>
                  <a:cubicBezTo>
                    <a:pt x="0" y="9364"/>
                    <a:pt x="3733" y="17826"/>
                    <a:pt x="9910" y="23971"/>
                  </a:cubicBezTo>
                  <a:cubicBezTo>
                    <a:pt x="15959" y="30020"/>
                    <a:pt x="24261" y="33785"/>
                    <a:pt x="33495" y="33914"/>
                  </a:cubicBezTo>
                  <a:lnTo>
                    <a:pt x="334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39"/>
          <p:cNvSpPr/>
          <p:nvPr/>
        </p:nvSpPr>
        <p:spPr>
          <a:xfrm rot="10800000">
            <a:off x="6014588" y="452297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rot="10800000">
            <a:off x="6014588" y="437577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rot="10800000">
            <a:off x="5870613" y="452297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9"/>
          <p:cNvSpPr/>
          <p:nvPr/>
        </p:nvSpPr>
        <p:spPr>
          <a:xfrm rot="10800000">
            <a:off x="5870613" y="437577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9"/>
          <p:cNvSpPr/>
          <p:nvPr/>
        </p:nvSpPr>
        <p:spPr>
          <a:xfrm flipH="1">
            <a:off x="4183125" y="776300"/>
            <a:ext cx="834175" cy="834975"/>
          </a:xfrm>
          <a:custGeom>
            <a:avLst/>
            <a:gdLst/>
            <a:ahLst/>
            <a:cxnLst/>
            <a:rect l="l" t="t" r="r" b="b"/>
            <a:pathLst>
              <a:path w="33367" h="33399" extrusionOk="0">
                <a:moveTo>
                  <a:pt x="0" y="1"/>
                </a:moveTo>
                <a:lnTo>
                  <a:pt x="33366" y="33399"/>
                </a:lnTo>
                <a:lnTo>
                  <a:pt x="333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4665995" y="1523800"/>
            <a:ext cx="351299" cy="351955"/>
          </a:xfrm>
          <a:custGeom>
            <a:avLst/>
            <a:gdLst/>
            <a:ahLst/>
            <a:cxnLst/>
            <a:rect l="l" t="t" r="r" b="b"/>
            <a:pathLst>
              <a:path w="16604" h="16635" extrusionOk="0">
                <a:moveTo>
                  <a:pt x="1" y="0"/>
                </a:moveTo>
                <a:lnTo>
                  <a:pt x="1" y="16635"/>
                </a:lnTo>
                <a:lnTo>
                  <a:pt x="16603" y="16635"/>
                </a:lnTo>
                <a:lnTo>
                  <a:pt x="16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9"/>
          <p:cNvGrpSpPr/>
          <p:nvPr/>
        </p:nvGrpSpPr>
        <p:grpSpPr>
          <a:xfrm flipH="1">
            <a:off x="3904825" y="535000"/>
            <a:ext cx="201100" cy="204325"/>
            <a:chOff x="3375338" y="419625"/>
            <a:chExt cx="201100" cy="204325"/>
          </a:xfrm>
        </p:grpSpPr>
        <p:sp>
          <p:nvSpPr>
            <p:cNvPr id="568" name="Google Shape;568;p39"/>
            <p:cNvSpPr/>
            <p:nvPr/>
          </p:nvSpPr>
          <p:spPr>
            <a:xfrm>
              <a:off x="3375338" y="419625"/>
              <a:ext cx="57125" cy="57125"/>
            </a:xfrm>
            <a:custGeom>
              <a:avLst/>
              <a:gdLst/>
              <a:ahLst/>
              <a:cxnLst/>
              <a:rect l="l" t="t" r="r" b="b"/>
              <a:pathLst>
                <a:path w="2285" h="2285" extrusionOk="0">
                  <a:moveTo>
                    <a:pt x="1062" y="0"/>
                  </a:moveTo>
                  <a:cubicBezTo>
                    <a:pt x="386" y="0"/>
                    <a:pt x="0" y="547"/>
                    <a:pt x="0" y="1062"/>
                  </a:cubicBezTo>
                  <a:cubicBezTo>
                    <a:pt x="0" y="1738"/>
                    <a:pt x="386" y="2285"/>
                    <a:pt x="1062" y="2285"/>
                  </a:cubicBezTo>
                  <a:cubicBezTo>
                    <a:pt x="1737" y="2285"/>
                    <a:pt x="2284" y="1738"/>
                    <a:pt x="2284" y="1062"/>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3375338" y="566825"/>
              <a:ext cx="57125" cy="57125"/>
            </a:xfrm>
            <a:custGeom>
              <a:avLst/>
              <a:gdLst/>
              <a:ahLst/>
              <a:cxnLst/>
              <a:rect l="l" t="t" r="r" b="b"/>
              <a:pathLst>
                <a:path w="2285" h="2285" extrusionOk="0">
                  <a:moveTo>
                    <a:pt x="1062" y="0"/>
                  </a:moveTo>
                  <a:cubicBezTo>
                    <a:pt x="386" y="0"/>
                    <a:pt x="0" y="547"/>
                    <a:pt x="0" y="1094"/>
                  </a:cubicBezTo>
                  <a:cubicBezTo>
                    <a:pt x="0" y="1770"/>
                    <a:pt x="386" y="2285"/>
                    <a:pt x="1062" y="2285"/>
                  </a:cubicBezTo>
                  <a:cubicBezTo>
                    <a:pt x="1737" y="2285"/>
                    <a:pt x="2284" y="1770"/>
                    <a:pt x="2284" y="1094"/>
                  </a:cubicBezTo>
                  <a:cubicBezTo>
                    <a:pt x="2284" y="547"/>
                    <a:pt x="173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3519313" y="419625"/>
              <a:ext cx="57125" cy="57125"/>
            </a:xfrm>
            <a:custGeom>
              <a:avLst/>
              <a:gdLst/>
              <a:ahLst/>
              <a:cxnLst/>
              <a:rect l="l" t="t" r="r" b="b"/>
              <a:pathLst>
                <a:path w="2285" h="2285" extrusionOk="0">
                  <a:moveTo>
                    <a:pt x="1062" y="0"/>
                  </a:moveTo>
                  <a:cubicBezTo>
                    <a:pt x="419" y="0"/>
                    <a:pt x="0" y="547"/>
                    <a:pt x="0" y="1062"/>
                  </a:cubicBezTo>
                  <a:cubicBezTo>
                    <a:pt x="0" y="1738"/>
                    <a:pt x="419" y="2285"/>
                    <a:pt x="1062" y="2285"/>
                  </a:cubicBezTo>
                  <a:cubicBezTo>
                    <a:pt x="1738" y="2285"/>
                    <a:pt x="2285" y="1738"/>
                    <a:pt x="2285" y="1062"/>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3519313" y="566825"/>
              <a:ext cx="57125" cy="57125"/>
            </a:xfrm>
            <a:custGeom>
              <a:avLst/>
              <a:gdLst/>
              <a:ahLst/>
              <a:cxnLst/>
              <a:rect l="l" t="t" r="r" b="b"/>
              <a:pathLst>
                <a:path w="2285" h="2285" extrusionOk="0">
                  <a:moveTo>
                    <a:pt x="1062" y="0"/>
                  </a:moveTo>
                  <a:cubicBezTo>
                    <a:pt x="419" y="0"/>
                    <a:pt x="0" y="547"/>
                    <a:pt x="0" y="1094"/>
                  </a:cubicBezTo>
                  <a:cubicBezTo>
                    <a:pt x="0" y="1770"/>
                    <a:pt x="419" y="2285"/>
                    <a:pt x="1062" y="2285"/>
                  </a:cubicBezTo>
                  <a:cubicBezTo>
                    <a:pt x="1738" y="2285"/>
                    <a:pt x="2285" y="1770"/>
                    <a:pt x="2285" y="1094"/>
                  </a:cubicBezTo>
                  <a:cubicBezTo>
                    <a:pt x="2285" y="547"/>
                    <a:pt x="1738"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 name="Google Shape;572;p39"/>
          <p:cNvSpPr txBox="1">
            <a:spLocks noGrp="1"/>
          </p:cNvSpPr>
          <p:nvPr>
            <p:ph type="title" idx="2"/>
          </p:nvPr>
        </p:nvSpPr>
        <p:spPr>
          <a:xfrm>
            <a:off x="715100" y="535000"/>
            <a:ext cx="6576000" cy="15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2" name="TextBox 1">
            <a:extLst>
              <a:ext uri="{FF2B5EF4-FFF2-40B4-BE49-F238E27FC236}">
                <a16:creationId xmlns:a16="http://schemas.microsoft.com/office/drawing/2014/main" id="{27C310AA-72A0-AA58-4B40-6803BA79ED00}"/>
              </a:ext>
            </a:extLst>
          </p:cNvPr>
          <p:cNvSpPr txBox="1"/>
          <p:nvPr/>
        </p:nvSpPr>
        <p:spPr>
          <a:xfrm>
            <a:off x="3455469" y="381160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863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14" name="Google Shape;614;p43"/>
          <p:cNvSpPr txBox="1">
            <a:spLocks noGrp="1"/>
          </p:cNvSpPr>
          <p:nvPr>
            <p:ph type="title"/>
          </p:nvPr>
        </p:nvSpPr>
        <p:spPr>
          <a:xfrm>
            <a:off x="623748" y="38008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000" dirty="0"/>
              <a:t>MISSING VALUES CHECK</a:t>
            </a:r>
          </a:p>
        </p:txBody>
      </p:sp>
      <p:sp>
        <p:nvSpPr>
          <p:cNvPr id="4" name="Google Shape;597;p42">
            <a:extLst>
              <a:ext uri="{FF2B5EF4-FFF2-40B4-BE49-F238E27FC236}">
                <a16:creationId xmlns:a16="http://schemas.microsoft.com/office/drawing/2014/main" id="{526B363F-BBE4-E7FD-1663-DB37F84C48BD}"/>
              </a:ext>
            </a:extLst>
          </p:cNvPr>
          <p:cNvSpPr txBox="1">
            <a:spLocks/>
          </p:cNvSpPr>
          <p:nvPr/>
        </p:nvSpPr>
        <p:spPr>
          <a:xfrm>
            <a:off x="1340505" y="3902978"/>
            <a:ext cx="6462990" cy="8886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1600" dirty="0">
                <a:solidFill>
                  <a:schemeClr val="tx2"/>
                </a:solidFill>
              </a:rPr>
              <a:t>Above Heatmap shows that </a:t>
            </a:r>
            <a:r>
              <a:rPr lang="en-IN" sz="1600" dirty="0">
                <a:solidFill>
                  <a:srgbClr val="FFFF00"/>
                </a:solidFill>
              </a:rPr>
              <a:t>Gender</a:t>
            </a:r>
            <a:r>
              <a:rPr lang="en-IN" sz="1600" b="0" i="0" u="none" strike="noStrike" dirty="0">
                <a:solidFill>
                  <a:srgbClr val="FFFF00"/>
                </a:solidFill>
                <a:effectLst/>
                <a:latin typeface="Helvetica Neue" panose="02000503000000020004" pitchFamily="2" charset="0"/>
              </a:rPr>
              <a:t>, </a:t>
            </a:r>
            <a:r>
              <a:rPr lang="en-IN" sz="1600" dirty="0">
                <a:solidFill>
                  <a:srgbClr val="FFFF00"/>
                </a:solidFill>
              </a:rPr>
              <a:t>Married</a:t>
            </a:r>
            <a:r>
              <a:rPr lang="en-IN" sz="1600" b="0" i="0" u="none" strike="noStrike" dirty="0">
                <a:solidFill>
                  <a:srgbClr val="FFFF00"/>
                </a:solidFill>
                <a:effectLst/>
                <a:latin typeface="Helvetica Neue" panose="02000503000000020004" pitchFamily="2" charset="0"/>
              </a:rPr>
              <a:t>, </a:t>
            </a:r>
            <a:r>
              <a:rPr lang="en-IN" sz="1600" dirty="0">
                <a:solidFill>
                  <a:srgbClr val="FFFF00"/>
                </a:solidFill>
              </a:rPr>
              <a:t>Dependents</a:t>
            </a:r>
            <a:r>
              <a:rPr lang="en-IN" sz="1600" b="0" i="0" u="none" strike="noStrike" dirty="0">
                <a:solidFill>
                  <a:srgbClr val="FFFF00"/>
                </a:solidFill>
                <a:effectLst/>
                <a:latin typeface="Helvetica Neue" panose="02000503000000020004" pitchFamily="2" charset="0"/>
              </a:rPr>
              <a:t>, </a:t>
            </a:r>
            <a:r>
              <a:rPr lang="en-IN" sz="1600" dirty="0" err="1">
                <a:solidFill>
                  <a:srgbClr val="FFFF00"/>
                </a:solidFill>
              </a:rPr>
              <a:t>Self_Employed</a:t>
            </a:r>
            <a:r>
              <a:rPr lang="en-IN" sz="1600" b="0" i="0" u="none" strike="noStrike" dirty="0">
                <a:solidFill>
                  <a:srgbClr val="FFFF00"/>
                </a:solidFill>
                <a:effectLst/>
                <a:latin typeface="Helvetica Neue" panose="02000503000000020004" pitchFamily="2" charset="0"/>
              </a:rPr>
              <a:t>, </a:t>
            </a:r>
            <a:r>
              <a:rPr lang="en-IN" sz="1600" dirty="0" err="1">
                <a:solidFill>
                  <a:srgbClr val="FFFF00"/>
                </a:solidFill>
              </a:rPr>
              <a:t>LoanAmount</a:t>
            </a:r>
            <a:r>
              <a:rPr lang="en-IN" sz="1600" b="0" i="0" u="none" strike="noStrike" dirty="0">
                <a:solidFill>
                  <a:srgbClr val="FFFF00"/>
                </a:solidFill>
                <a:effectLst/>
                <a:latin typeface="Helvetica Neue" panose="02000503000000020004" pitchFamily="2" charset="0"/>
              </a:rPr>
              <a:t>, </a:t>
            </a:r>
            <a:r>
              <a:rPr lang="en-IN" sz="1600" dirty="0" err="1">
                <a:solidFill>
                  <a:srgbClr val="FFFF00"/>
                </a:solidFill>
              </a:rPr>
              <a:t>Loan_Amount_Term</a:t>
            </a:r>
            <a:r>
              <a:rPr lang="en-IN" sz="1600" b="0" i="0" u="none" strike="noStrike" dirty="0">
                <a:solidFill>
                  <a:srgbClr val="FFFF00"/>
                </a:solidFill>
                <a:effectLst/>
                <a:latin typeface="Helvetica Neue" panose="02000503000000020004" pitchFamily="2" charset="0"/>
              </a:rPr>
              <a:t>, and </a:t>
            </a:r>
            <a:r>
              <a:rPr lang="en-IN" sz="1600" dirty="0" err="1">
                <a:solidFill>
                  <a:srgbClr val="FFFF00"/>
                </a:solidFill>
              </a:rPr>
              <a:t>Credit_History</a:t>
            </a:r>
            <a:r>
              <a:rPr lang="en-IN" sz="1600" b="0" i="0" u="none" strike="noStrike" dirty="0">
                <a:solidFill>
                  <a:schemeClr val="tx2"/>
                </a:solidFill>
                <a:effectLst/>
                <a:latin typeface="Helvetica Neue" panose="02000503000000020004" pitchFamily="2" charset="0"/>
              </a:rPr>
              <a:t> got some null values.</a:t>
            </a:r>
            <a:endParaRPr lang="en-IN" sz="1600" dirty="0">
              <a:solidFill>
                <a:schemeClr val="tx2"/>
              </a:solidFill>
            </a:endParaRPr>
          </a:p>
        </p:txBody>
      </p:sp>
      <p:pic>
        <p:nvPicPr>
          <p:cNvPr id="5" name="Picture 4">
            <a:extLst>
              <a:ext uri="{FF2B5EF4-FFF2-40B4-BE49-F238E27FC236}">
                <a16:creationId xmlns:a16="http://schemas.microsoft.com/office/drawing/2014/main" id="{BD70B638-5954-9507-D3DB-94EE84F988E9}"/>
              </a:ext>
            </a:extLst>
          </p:cNvPr>
          <p:cNvPicPr>
            <a:picLocks noChangeAspect="1"/>
          </p:cNvPicPr>
          <p:nvPr/>
        </p:nvPicPr>
        <p:blipFill>
          <a:blip r:embed="rId3"/>
          <a:stretch>
            <a:fillRect/>
          </a:stretch>
        </p:blipFill>
        <p:spPr>
          <a:xfrm>
            <a:off x="2032227" y="1107700"/>
            <a:ext cx="5079546" cy="2792463"/>
          </a:xfrm>
          <a:prstGeom prst="rect">
            <a:avLst/>
          </a:prstGeom>
        </p:spPr>
      </p:pic>
    </p:spTree>
    <p:extLst>
      <p:ext uri="{BB962C8B-B14F-4D97-AF65-F5344CB8AC3E}">
        <p14:creationId xmlns:p14="http://schemas.microsoft.com/office/powerpoint/2010/main" val="266242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flipH="1">
            <a:off x="1052038" y="1414914"/>
            <a:ext cx="6939813" cy="3128210"/>
          </a:xfrm>
          <a:prstGeom prst="round1Rect">
            <a:avLst>
              <a:gd name="adj" fmla="val 26345"/>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txBox="1">
            <a:spLocks noGrp="1"/>
          </p:cNvSpPr>
          <p:nvPr>
            <p:ph type="subTitle" idx="1"/>
          </p:nvPr>
        </p:nvSpPr>
        <p:spPr>
          <a:xfrm>
            <a:off x="1376413" y="1414914"/>
            <a:ext cx="5906062" cy="33453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000" b="0" i="0" u="none" strike="noStrike" dirty="0">
                <a:solidFill>
                  <a:schemeClr val="tx2"/>
                </a:solidFill>
                <a:effectLst/>
                <a:latin typeface="Helvetica Neue" panose="02000503000000020004" pitchFamily="2" charset="0"/>
              </a:rPr>
              <a:t>Below there are 2 steps to deal with missing value attributes: </a:t>
            </a:r>
            <a:br>
              <a:rPr lang="en-IN" sz="2000" dirty="0">
                <a:solidFill>
                  <a:schemeClr val="tx2"/>
                </a:solidFill>
              </a:rPr>
            </a:br>
            <a:r>
              <a:rPr lang="en-IN" sz="2000" dirty="0">
                <a:solidFill>
                  <a:srgbClr val="FFFF00"/>
                </a:solidFill>
              </a:rPr>
              <a:t>Step 1</a:t>
            </a:r>
            <a:r>
              <a:rPr lang="en-IN" sz="2000" b="0" i="0" u="none" strike="noStrike" dirty="0">
                <a:solidFill>
                  <a:schemeClr val="tx2"/>
                </a:solidFill>
                <a:effectLst/>
                <a:latin typeface="Helvetica Neue" panose="02000503000000020004" pitchFamily="2" charset="0"/>
              </a:rPr>
              <a:t>: Drop features with more than 30% of data missing.</a:t>
            </a:r>
            <a:br>
              <a:rPr lang="en-IN" sz="2000" dirty="0">
                <a:solidFill>
                  <a:schemeClr val="tx2"/>
                </a:solidFill>
              </a:rPr>
            </a:br>
            <a:r>
              <a:rPr lang="en-IN" sz="2000" dirty="0">
                <a:solidFill>
                  <a:srgbClr val="FFFF00"/>
                </a:solidFill>
              </a:rPr>
              <a:t>Step 2</a:t>
            </a:r>
            <a:r>
              <a:rPr lang="en-IN" sz="2000" b="0" i="0" u="none" strike="noStrike" dirty="0">
                <a:solidFill>
                  <a:schemeClr val="tx2"/>
                </a:solidFill>
                <a:effectLst/>
                <a:latin typeface="Helvetica Neue" panose="02000503000000020004" pitchFamily="2" charset="0"/>
              </a:rPr>
              <a:t>: Fill all the null values of a particular attribute with its mode.</a:t>
            </a:r>
            <a:endParaRPr sz="2000" dirty="0">
              <a:solidFill>
                <a:schemeClr val="tx2"/>
              </a:solidFill>
            </a:endParaRPr>
          </a:p>
        </p:txBody>
      </p:sp>
      <p:sp>
        <p:nvSpPr>
          <p:cNvPr id="2" name="Google Shape;614;p43">
            <a:extLst>
              <a:ext uri="{FF2B5EF4-FFF2-40B4-BE49-F238E27FC236}">
                <a16:creationId xmlns:a16="http://schemas.microsoft.com/office/drawing/2014/main" id="{828DC620-5EBF-ECB1-FE80-8939E71C66A9}"/>
              </a:ext>
            </a:extLst>
          </p:cNvPr>
          <p:cNvSpPr txBox="1">
            <a:spLocks/>
          </p:cNvSpPr>
          <p:nvPr/>
        </p:nvSpPr>
        <p:spPr>
          <a:xfrm>
            <a:off x="556370" y="383250"/>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Righteous"/>
              <a:buNone/>
              <a:defRPr sz="3000" b="1" i="0" u="none" strike="noStrike" cap="none">
                <a:solidFill>
                  <a:schemeClr val="accent2"/>
                </a:solidFill>
                <a:latin typeface="Righteous"/>
                <a:ea typeface="Righteous"/>
                <a:cs typeface="Righteous"/>
                <a:sym typeface="Righteous"/>
              </a:defRPr>
            </a:lvl1pPr>
            <a:lvl2pPr marR="0" lvl="1"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dirty="0"/>
              <a:t>FIXING MISSING VALUES</a:t>
            </a:r>
          </a:p>
        </p:txBody>
      </p:sp>
    </p:spTree>
    <p:extLst>
      <p:ext uri="{BB962C8B-B14F-4D97-AF65-F5344CB8AC3E}">
        <p14:creationId xmlns:p14="http://schemas.microsoft.com/office/powerpoint/2010/main" val="3772891872"/>
      </p:ext>
    </p:extLst>
  </p:cSld>
  <p:clrMapOvr>
    <a:masterClrMapping/>
  </p:clrMapOvr>
</p:sld>
</file>

<file path=ppt/theme/theme1.xml><?xml version="1.0" encoding="utf-8"?>
<a:theme xmlns:a="http://schemas.openxmlformats.org/drawingml/2006/main" name="Data Science Company Profile by Slidesgo">
  <a:themeElements>
    <a:clrScheme name="Simple Light">
      <a:dk1>
        <a:srgbClr val="10092D"/>
      </a:dk1>
      <a:lt1>
        <a:srgbClr val="0084FF"/>
      </a:lt1>
      <a:dk2>
        <a:srgbClr val="00FFD5"/>
      </a:dk2>
      <a:lt2>
        <a:srgbClr val="FAFAFA"/>
      </a:lt2>
      <a:accent1>
        <a:srgbClr val="FAFAFA"/>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1135</TotalTime>
  <Words>991</Words>
  <Application>Microsoft Macintosh PowerPoint</Application>
  <PresentationFormat>On-screen Show (16:9)</PresentationFormat>
  <Paragraphs>106</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Righteous</vt:lpstr>
      <vt:lpstr>-apple-system</vt:lpstr>
      <vt:lpstr>Bebas Neue</vt:lpstr>
      <vt:lpstr>Arial</vt:lpstr>
      <vt:lpstr>Helvetica Neue</vt:lpstr>
      <vt:lpstr>Inter</vt:lpstr>
      <vt:lpstr>Spartan</vt:lpstr>
      <vt:lpstr>Data Science Company Profile by Slidesgo</vt:lpstr>
      <vt:lpstr>LOAN PREDICTION MACHNINE LEARNING</vt:lpstr>
      <vt:lpstr>PROJECT CONTENT</vt:lpstr>
      <vt:lpstr>BUSINESS UNDERSTANDING</vt:lpstr>
      <vt:lpstr>PowerPoint Presentation</vt:lpstr>
      <vt:lpstr>DATA MINING</vt:lpstr>
      <vt:lpstr>01</vt:lpstr>
      <vt:lpstr>DATA CLEANING</vt:lpstr>
      <vt:lpstr>MISSING VALUES CHECK</vt:lpstr>
      <vt:lpstr>PowerPoint Presentation</vt:lpstr>
      <vt:lpstr>FIXING MISSING VALUES</vt:lpstr>
      <vt:lpstr>MISSING VALUES CHECK</vt:lpstr>
      <vt:lpstr>OUTLIERS CHECK</vt:lpstr>
      <vt:lpstr>OUTLIERS REMOVAL</vt:lpstr>
      <vt:lpstr>DATA EXPLORATION</vt:lpstr>
      <vt:lpstr>Loan_Status DISTRIBUTION</vt:lpstr>
      <vt:lpstr>Credit_History Vs Loan_Status DISTRIBUTION</vt:lpstr>
      <vt:lpstr>Numeric Attributes’ DISTRIBUTION</vt:lpstr>
      <vt:lpstr>Categorical Attributes’ DISTRIBUTION</vt:lpstr>
      <vt:lpstr>Categorical Attributes’ DISTRIBUTION</vt:lpstr>
      <vt:lpstr>FEATURE ENGINEERING</vt:lpstr>
      <vt:lpstr>ENCODING DATA TO NUMERIC</vt:lpstr>
      <vt:lpstr>PowerPoint Presentation</vt:lpstr>
      <vt:lpstr>CORRELATION MATRIX</vt:lpstr>
      <vt:lpstr>RECURSIVE FEATURE ESTIMATION</vt:lpstr>
      <vt:lpstr>PREDICTIVE MODELING</vt:lpstr>
      <vt:lpstr>DATA SPLIT (TRAIN-TEST)</vt:lpstr>
      <vt:lpstr>MACHINE LEARNING MODELLING</vt:lpstr>
      <vt:lpstr>SUPERVISED ML</vt:lpstr>
      <vt:lpstr>UNSUPERVISED ML</vt:lpstr>
      <vt:lpstr>UNSUPERVISED ML</vt:lpstr>
      <vt:lpstr>UNSUPERVISED ML</vt:lpstr>
      <vt:lpstr>DATA VISUALIZATION</vt:lpstr>
      <vt:lpstr>SUPERVISED ML</vt:lpstr>
      <vt:lpstr>UNSUPERVISED ML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PREDICTION MACHNINE LEARNING</dc:title>
  <cp:lastModifiedBy>rohitmanral777@gmail.com</cp:lastModifiedBy>
  <cp:revision>29</cp:revision>
  <dcterms:modified xsi:type="dcterms:W3CDTF">2022-09-13T07:16:21Z</dcterms:modified>
</cp:coreProperties>
</file>